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2" r:id="rId3"/>
    <p:sldMasterId id="2147483720" r:id="rId4"/>
    <p:sldMasterId id="2147483738" r:id="rId5"/>
  </p:sldMasterIdLst>
  <p:notesMasterIdLst>
    <p:notesMasterId r:id="rId37"/>
  </p:notesMasterIdLst>
  <p:handoutMasterIdLst>
    <p:handoutMasterId r:id="rId38"/>
  </p:handoutMasterIdLst>
  <p:sldIdLst>
    <p:sldId id="1352" r:id="rId6"/>
    <p:sldId id="291" r:id="rId7"/>
    <p:sldId id="292" r:id="rId8"/>
    <p:sldId id="293" r:id="rId9"/>
    <p:sldId id="294" r:id="rId10"/>
    <p:sldId id="295" r:id="rId11"/>
    <p:sldId id="297" r:id="rId12"/>
    <p:sldId id="298" r:id="rId13"/>
    <p:sldId id="1316" r:id="rId14"/>
    <p:sldId id="299" r:id="rId15"/>
    <p:sldId id="301" r:id="rId16"/>
    <p:sldId id="302" r:id="rId17"/>
    <p:sldId id="303" r:id="rId18"/>
    <p:sldId id="304" r:id="rId19"/>
    <p:sldId id="1353" r:id="rId20"/>
    <p:sldId id="1224" r:id="rId21"/>
    <p:sldId id="1018" r:id="rId22"/>
    <p:sldId id="1019" r:id="rId23"/>
    <p:sldId id="658" r:id="rId24"/>
    <p:sldId id="659" r:id="rId25"/>
    <p:sldId id="660" r:id="rId26"/>
    <p:sldId id="1020" r:id="rId27"/>
    <p:sldId id="664" r:id="rId28"/>
    <p:sldId id="1023" r:id="rId29"/>
    <p:sldId id="260" r:id="rId30"/>
    <p:sldId id="261" r:id="rId31"/>
    <p:sldId id="262" r:id="rId32"/>
    <p:sldId id="263" r:id="rId33"/>
    <p:sldId id="264" r:id="rId34"/>
    <p:sldId id="267" r:id="rId35"/>
    <p:sldId id="265" r:id="rId3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22"/>
    <a:srgbClr val="0046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7837EE-A16D-40EC-B218-01D262DACB27}"/>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000">
                <a:latin typeface="Arial" panose="020B0604020202020204" pitchFamily="34" charset="0"/>
                <a:cs typeface="Arial" panose="020B0604020202020204" pitchFamily="34" charset="0"/>
              </a:rPr>
              <a:t>Class – The Book Of Revelation (43)</a:t>
            </a:r>
          </a:p>
        </p:txBody>
      </p:sp>
      <p:sp>
        <p:nvSpPr>
          <p:cNvPr id="3" name="Date Placeholder 2">
            <a:extLst>
              <a:ext uri="{FF2B5EF4-FFF2-40B4-BE49-F238E27FC236}">
                <a16:creationId xmlns:a16="http://schemas.microsoft.com/office/drawing/2014/main" id="{17D39ECA-CAE2-47B2-9D2F-A19B65D6EE21}"/>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000">
                <a:latin typeface="Arial" panose="020B0604020202020204" pitchFamily="34" charset="0"/>
                <a:cs typeface="Arial" panose="020B0604020202020204" pitchFamily="34" charset="0"/>
              </a:rPr>
              <a:t>12/27/2020 pm</a:t>
            </a:r>
          </a:p>
        </p:txBody>
      </p:sp>
      <p:sp>
        <p:nvSpPr>
          <p:cNvPr id="4" name="Footer Placeholder 3">
            <a:extLst>
              <a:ext uri="{FF2B5EF4-FFF2-40B4-BE49-F238E27FC236}">
                <a16:creationId xmlns:a16="http://schemas.microsoft.com/office/drawing/2014/main" id="{2A8142EE-F287-4D38-BA99-9DBCA01AAC7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FBA35C6E-0FAE-4535-8C9E-9CEB185F3A1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6E399BD-EB58-49E7-B6F2-70C24FEAEA2F}"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20113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Class – The Book Of Revelation (43)</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12/27/2020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FBD4AB9-0A56-4A19-817E-C77910C77F39}" type="slidenum">
              <a:rPr lang="en-US" smtClean="0"/>
              <a:t>‹#›</a:t>
            </a:fld>
            <a:endParaRPr lang="en-US"/>
          </a:p>
        </p:txBody>
      </p:sp>
    </p:spTree>
    <p:extLst>
      <p:ext uri="{BB962C8B-B14F-4D97-AF65-F5344CB8AC3E}">
        <p14:creationId xmlns:p14="http://schemas.microsoft.com/office/powerpoint/2010/main" val="62659077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38792E-7B4F-4D7E-96D5-57F2000CB369}"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425120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8792E-7B4F-4D7E-96D5-57F2000CB369}"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3814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8792E-7B4F-4D7E-96D5-57F2000CB369}"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48992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1304727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642769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2912255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2829907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1381832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820917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635095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2826862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8792E-7B4F-4D7E-96D5-57F2000CB369}"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213184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144323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329011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0543558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24109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289759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598595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648339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3285414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394421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3606926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8792E-7B4F-4D7E-96D5-57F2000CB369}"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2783458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1872481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152124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2223109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4128121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3698205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0155586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4259939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53853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219606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423729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8792E-7B4F-4D7E-96D5-57F2000CB369}"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851513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81150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1996886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004776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775791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963535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27180803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828478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17171895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3026745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73691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8792E-7B4F-4D7E-96D5-57F2000CB369}" type="datetimeFigureOut">
              <a:rPr lang="en-US" smtClean="0"/>
              <a:t>12/28/2020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086450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4058046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192260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496457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2326468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1187270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783042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377474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35577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73815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5405785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8792E-7B4F-4D7E-96D5-57F2000CB369}" type="datetimeFigureOut">
              <a:rPr lang="en-US" smtClean="0"/>
              <a:t>12/28/2020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4069108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754954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1652418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314084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2705815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1300870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1207610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20257519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3827895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2663772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349456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8792E-7B4F-4D7E-96D5-57F2000CB369}" type="datetimeFigureOut">
              <a:rPr lang="en-US" smtClean="0"/>
              <a:t>12/28/2020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663004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33715741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10767840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11976035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9F56F-C7BE-4E06-9084-705175B311B4}" type="datetimeFigureOut">
              <a:rPr lang="en-US" smtClean="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206167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8792E-7B4F-4D7E-96D5-57F2000CB369}"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69052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8792E-7B4F-4D7E-96D5-57F2000CB369}"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32094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8792E-7B4F-4D7E-96D5-57F2000CB369}" type="datetimeFigureOut">
              <a:rPr lang="en-US" smtClean="0"/>
              <a:t>12/28/2020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D009A-26E5-41FA-BFAD-54BCBAE04FA3}" type="slidenum">
              <a:rPr lang="en-US" smtClean="0"/>
              <a:t>‹#›</a:t>
            </a:fld>
            <a:endParaRPr lang="en-US"/>
          </a:p>
        </p:txBody>
      </p:sp>
    </p:spTree>
    <p:extLst>
      <p:ext uri="{BB962C8B-B14F-4D97-AF65-F5344CB8AC3E}">
        <p14:creationId xmlns:p14="http://schemas.microsoft.com/office/powerpoint/2010/main" val="676534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190958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pPr>
            <a:fld id="{114E1C30-FBAE-4A11-A2F4-BC1000893AEE}" type="datetime2">
              <a:rPr lang="en-US" smtClean="0">
                <a:solidFill>
                  <a:prstClr val="black"/>
                </a:solidFill>
                <a:latin typeface="Arial" charset="0"/>
              </a:rPr>
              <a:pPr fontAlgn="base">
                <a:spcBef>
                  <a:spcPct val="0"/>
                </a:spcBef>
                <a:spcAft>
                  <a:spcPct val="0"/>
                </a:spcAft>
              </a:pPr>
              <a:t>Monday, December 28, 2020</a:t>
            </a:fld>
            <a:endParaRPr lang="en-US">
              <a:solidFill>
                <a:prstClr val="black"/>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lgn="ctr" fontAlgn="base">
              <a:spcBef>
                <a:spcPct val="0"/>
              </a:spcBef>
              <a:spcAft>
                <a:spcPct val="0"/>
              </a:spcAft>
            </a:pPr>
            <a:endParaRPr lang="en-US">
              <a:solidFill>
                <a:prstClr val="black"/>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pPr>
            <a:fld id="{2B993406-65C4-4D22-BD95-804FD5C566B8}" type="slidenum">
              <a:rPr lang="en-US" smtClean="0">
                <a:solidFill>
                  <a:prstClr val="black"/>
                </a:solidFill>
                <a:latin typeface="Arial" charset="0"/>
              </a:rPr>
              <a:pPr fontAlgn="base">
                <a:spcBef>
                  <a:spcPct val="0"/>
                </a:spcBef>
                <a:spcAft>
                  <a:spcPct val="0"/>
                </a:spcAft>
              </a:pPr>
              <a:t>‹#›</a:t>
            </a:fld>
            <a:endParaRPr lang="en-US">
              <a:solidFill>
                <a:prstClr val="black"/>
              </a:solidFill>
              <a:latin typeface="Arial" charset="0"/>
            </a:endParaRPr>
          </a:p>
        </p:txBody>
      </p:sp>
    </p:spTree>
    <p:extLst>
      <p:ext uri="{BB962C8B-B14F-4D97-AF65-F5344CB8AC3E}">
        <p14:creationId xmlns:p14="http://schemas.microsoft.com/office/powerpoint/2010/main" val="198115605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82FA3C6-7C60-430F-B028-42B5104B86BE}" type="slidenum">
              <a:rPr lang="en-US" sz="1200" smtClean="0">
                <a:solidFill>
                  <a:prstClr val="black">
                    <a:tint val="75000"/>
                  </a:prstClr>
                </a:solidFill>
                <a:latin typeface="Calibri"/>
              </a:rPr>
              <a:pPr>
                <a:defRPr/>
              </a:pPr>
              <a:t>‹#›</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314546017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9F56F-C7BE-4E06-9084-705175B311B4}" type="datetimeFigureOut">
              <a:rPr lang="en-US" smtClean="0"/>
              <a:t>12/28/2020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83EC8-9C9C-4108-9C41-1E6CEC3B99A1}" type="slidenum">
              <a:rPr lang="en-US" smtClean="0"/>
              <a:t>‹#›</a:t>
            </a:fld>
            <a:endParaRPr lang="en-US" dirty="0"/>
          </a:p>
        </p:txBody>
      </p:sp>
    </p:spTree>
    <p:extLst>
      <p:ext uri="{BB962C8B-B14F-4D97-AF65-F5344CB8AC3E}">
        <p14:creationId xmlns:p14="http://schemas.microsoft.com/office/powerpoint/2010/main" val="130190896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December 27,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01095"/>
          </a:xfrm>
          <a:solidFill>
            <a:schemeClr val="bg1"/>
          </a:solidFill>
          <a:ln w="38100">
            <a:solidFill>
              <a:schemeClr val="accent5">
                <a:lumMod val="50000"/>
              </a:schemeClr>
            </a:solidFill>
          </a:ln>
        </p:spPr>
        <p:txBody>
          <a:bodyPr>
            <a:spAutoFit/>
          </a:bodyPr>
          <a:lstStyle/>
          <a:p>
            <a:r>
              <a:rPr lang="en-US" dirty="0">
                <a:latin typeface="Arial Narrow" panose="020B0606020202030204" pitchFamily="34" charset="0"/>
              </a:rPr>
              <a:t>The conflict is described in greater detail in </a:t>
            </a:r>
            <a:r>
              <a:rPr lang="en-US" b="1" dirty="0">
                <a:latin typeface="Arial Narrow" panose="020B0606020202030204" pitchFamily="34" charset="0"/>
              </a:rPr>
              <a:t>future visions.</a:t>
            </a:r>
          </a:p>
          <a:p>
            <a:pPr>
              <a:spcBef>
                <a:spcPts val="1200"/>
              </a:spcBef>
            </a:pPr>
            <a:r>
              <a:rPr lang="en-US" dirty="0">
                <a:latin typeface="Arial Narrow" panose="020B0606020202030204" pitchFamily="34" charset="0"/>
              </a:rPr>
              <a:t>The church is assured what will be the </a:t>
            </a:r>
            <a:r>
              <a:rPr lang="en-US" b="1" dirty="0">
                <a:latin typeface="Arial Narrow" panose="020B0606020202030204" pitchFamily="34" charset="0"/>
              </a:rPr>
              <a:t>final outcome</a:t>
            </a:r>
            <a:r>
              <a:rPr lang="en-US" dirty="0">
                <a:latin typeface="Arial Narrow" panose="020B0606020202030204" pitchFamily="34" charset="0"/>
              </a:rPr>
              <a:t>.</a:t>
            </a:r>
          </a:p>
          <a:p>
            <a:pPr>
              <a:spcBef>
                <a:spcPts val="1200"/>
              </a:spcBef>
            </a:pPr>
            <a:r>
              <a:rPr lang="en-US" dirty="0">
                <a:latin typeface="Arial Narrow" panose="020B0606020202030204" pitchFamily="34" charset="0"/>
              </a:rPr>
              <a:t>The saints </a:t>
            </a:r>
            <a:r>
              <a:rPr lang="en-US" b="1" dirty="0">
                <a:latin typeface="Arial Narrow" panose="020B0606020202030204" pitchFamily="34" charset="0"/>
              </a:rPr>
              <a:t>rewarded</a:t>
            </a:r>
            <a:r>
              <a:rPr lang="en-US" dirty="0">
                <a:latin typeface="Arial Narrow" panose="020B0606020202030204" pitchFamily="34" charset="0"/>
              </a:rPr>
              <a:t> – those who sought to destroy the kingdom – </a:t>
            </a:r>
            <a:r>
              <a:rPr lang="en-US" b="1" dirty="0">
                <a:latin typeface="Arial Narrow" panose="020B0606020202030204" pitchFamily="34" charset="0"/>
              </a:rPr>
              <a:t>crushed</a:t>
            </a:r>
            <a:r>
              <a:rPr lang="en-US" dirty="0">
                <a:latin typeface="Arial Narrow" panose="020B0606020202030204" pitchFamily="34" charset="0"/>
              </a:rPr>
              <a:t> and </a:t>
            </a:r>
            <a:r>
              <a:rPr lang="en-US" b="1" dirty="0">
                <a:latin typeface="Arial Narrow" panose="020B0606020202030204" pitchFamily="34" charset="0"/>
              </a:rPr>
              <a:t>destroyed</a:t>
            </a:r>
            <a:r>
              <a:rPr lang="en-US" dirty="0">
                <a:latin typeface="Arial Narrow" panose="020B0606020202030204" pitchFamily="34" charset="0"/>
              </a:rPr>
              <a:t>!</a:t>
            </a:r>
          </a:p>
          <a:p>
            <a:pPr>
              <a:spcBef>
                <a:spcPts val="1200"/>
              </a:spcBef>
            </a:pPr>
            <a:r>
              <a:rPr lang="en-US" dirty="0">
                <a:latin typeface="Arial Narrow" panose="020B0606020202030204" pitchFamily="34" charset="0"/>
              </a:rPr>
              <a:t>Do we understand who is </a:t>
            </a:r>
            <a:r>
              <a:rPr lang="en-US" b="1" u="sng" dirty="0">
                <a:latin typeface="Arial Narrow" panose="020B0606020202030204" pitchFamily="34" charset="0"/>
              </a:rPr>
              <a:t>REALLY</a:t>
            </a:r>
            <a:r>
              <a:rPr lang="en-US" dirty="0">
                <a:latin typeface="Arial Narrow" panose="020B0606020202030204" pitchFamily="34" charset="0"/>
              </a:rPr>
              <a:t> in control?</a:t>
            </a:r>
          </a:p>
        </p:txBody>
      </p:sp>
      <p:sp>
        <p:nvSpPr>
          <p:cNvPr id="5" name="Title 1"/>
          <p:cNvSpPr>
            <a:spLocks noGrp="1"/>
          </p:cNvSpPr>
          <p:nvPr>
            <p:ph type="title"/>
          </p:nvPr>
        </p:nvSpPr>
        <p:spPr>
          <a:xfrm>
            <a:off x="457200" y="56638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Defeat of Wicked Powers</a:t>
            </a:r>
          </a:p>
        </p:txBody>
      </p:sp>
      <p:sp>
        <p:nvSpPr>
          <p:cNvPr id="4" name="Rectangle 3">
            <a:extLst>
              <a:ext uri="{FF2B5EF4-FFF2-40B4-BE49-F238E27FC236}">
                <a16:creationId xmlns:a16="http://schemas.microsoft.com/office/drawing/2014/main" id="{D98B1951-6E65-4D49-8053-A3B8D7EE877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5852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457200" y="1600200"/>
            <a:ext cx="8153400" cy="4876800"/>
          </a:xfrm>
          <a:prstGeom prst="rect">
            <a:avLst/>
          </a:prstGeom>
          <a:noFill/>
          <a:ln w="9525">
            <a:noFill/>
            <a:miter lim="800000"/>
            <a:headEnd/>
            <a:tailEnd/>
          </a:ln>
        </p:spPr>
      </p:pic>
      <p:sp>
        <p:nvSpPr>
          <p:cNvPr id="5" name="TextBox 4"/>
          <p:cNvSpPr txBox="1"/>
          <p:nvPr/>
        </p:nvSpPr>
        <p:spPr>
          <a:xfrm>
            <a:off x="1323681" y="2077038"/>
            <a:ext cx="6324600" cy="3046988"/>
          </a:xfrm>
          <a:prstGeom prst="rect">
            <a:avLst/>
          </a:prstGeom>
          <a:noFill/>
        </p:spPr>
        <p:txBody>
          <a:bodyPr wrap="square" rtlCol="0">
            <a:spAutoFit/>
          </a:bodyPr>
          <a:lstStyle/>
          <a:p>
            <a:pPr lvl="0" algn="ctr" defTabSz="914400"/>
            <a:r>
              <a:rPr lang="en-US" sz="3200" i="1" dirty="0">
                <a:latin typeface="Arial Narrow" panose="020B0606020202030204" pitchFamily="34" charset="0"/>
              </a:rPr>
              <a:t>“</a:t>
            </a:r>
            <a:r>
              <a:rPr lang="en-US" sz="3200" b="1" i="1" dirty="0">
                <a:latin typeface="Arial Narrow" panose="020B0606020202030204" pitchFamily="34" charset="0"/>
              </a:rPr>
              <a:t>And there was opened </a:t>
            </a:r>
            <a:r>
              <a:rPr lang="en-US" sz="3200" b="1" i="1" u="sng" dirty="0">
                <a:latin typeface="Arial Narrow" panose="020B0606020202030204" pitchFamily="34" charset="0"/>
              </a:rPr>
              <a:t>the temple of God that is in heaven</a:t>
            </a:r>
            <a:r>
              <a:rPr lang="en-US" sz="3200" b="1" i="1" dirty="0">
                <a:latin typeface="Arial Narrow" panose="020B0606020202030204" pitchFamily="34" charset="0"/>
              </a:rPr>
              <a:t>; and there was seen in his temple the </a:t>
            </a:r>
            <a:r>
              <a:rPr lang="en-US" sz="3200" b="1" i="1" u="sng" dirty="0">
                <a:latin typeface="Arial Narrow" panose="020B0606020202030204" pitchFamily="34" charset="0"/>
              </a:rPr>
              <a:t>ark of his covenant</a:t>
            </a:r>
            <a:r>
              <a:rPr lang="en-US" sz="3200" b="1" i="1" dirty="0">
                <a:latin typeface="Arial Narrow" panose="020B0606020202030204" pitchFamily="34" charset="0"/>
              </a:rPr>
              <a:t>; and there followed lightnings, and voices, and thunders, and an earthquake, and great hail</a:t>
            </a:r>
            <a:r>
              <a:rPr lang="en-US" sz="3200" i="1" dirty="0">
                <a:latin typeface="Arial Narrow" panose="020B0606020202030204" pitchFamily="34" charset="0"/>
              </a:rPr>
              <a:t>.”</a:t>
            </a:r>
          </a:p>
        </p:txBody>
      </p:sp>
      <p:sp>
        <p:nvSpPr>
          <p:cNvPr id="6" name="Title 1"/>
          <p:cNvSpPr>
            <a:spLocks noGrp="1"/>
          </p:cNvSpPr>
          <p:nvPr>
            <p:ph type="title"/>
          </p:nvPr>
        </p:nvSpPr>
        <p:spPr>
          <a:xfrm>
            <a:off x="457200" y="567779"/>
            <a:ext cx="8229600" cy="769441"/>
          </a:xfrm>
          <a:solidFill>
            <a:schemeClr val="bg1"/>
          </a:solidFill>
          <a:ln w="38100">
            <a:solidFill>
              <a:schemeClr val="accent5">
                <a:lumMod val="50000"/>
              </a:schemeClr>
            </a:solidFill>
          </a:ln>
        </p:spPr>
        <p:txBody>
          <a:bodyPr>
            <a:spAutoFit/>
          </a:bodyPr>
          <a:lstStyle/>
          <a:p>
            <a:r>
              <a:rPr lang="en-US" b="1" dirty="0">
                <a:latin typeface="Arial" panose="020B0604020202020204" pitchFamily="34" charset="0"/>
                <a:cs typeface="Arial" panose="020B0604020202020204" pitchFamily="34" charset="0"/>
              </a:rPr>
              <a:t>Revelation 11:19</a:t>
            </a:r>
          </a:p>
        </p:txBody>
      </p:sp>
      <p:sp>
        <p:nvSpPr>
          <p:cNvPr id="7" name="Rectangle 6">
            <a:extLst>
              <a:ext uri="{FF2B5EF4-FFF2-40B4-BE49-F238E27FC236}">
                <a16:creationId xmlns:a16="http://schemas.microsoft.com/office/drawing/2014/main" id="{B7FF8E67-1B13-4424-8F2A-AAEA7AD4AD0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14561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Temple in Heaven</a:t>
            </a:r>
          </a:p>
        </p:txBody>
      </p:sp>
      <p:sp>
        <p:nvSpPr>
          <p:cNvPr id="3" name="Content Placeholder 2"/>
          <p:cNvSpPr>
            <a:spLocks noGrp="1"/>
          </p:cNvSpPr>
          <p:nvPr>
            <p:ph idx="1"/>
          </p:nvPr>
        </p:nvSpPr>
        <p:spPr>
          <a:xfrm>
            <a:off x="122547" y="1326821"/>
            <a:ext cx="8917757" cy="5447645"/>
          </a:xfrm>
          <a:solidFill>
            <a:schemeClr val="bg1"/>
          </a:solidFill>
          <a:ln w="38100">
            <a:solidFill>
              <a:schemeClr val="accent5">
                <a:lumMod val="50000"/>
              </a:schemeClr>
            </a:solidFill>
          </a:ln>
        </p:spPr>
        <p:txBody>
          <a:bodyPr wrap="square">
            <a:spAutoFit/>
          </a:bodyPr>
          <a:lstStyle/>
          <a:p>
            <a:r>
              <a:rPr lang="en-US" dirty="0">
                <a:latin typeface="Arial Narrow" panose="020B0606020202030204" pitchFamily="34" charset="0"/>
              </a:rPr>
              <a:t>Whatever might come, God promises He is present and will keep His covenant with them.</a:t>
            </a:r>
          </a:p>
          <a:p>
            <a:pPr>
              <a:spcBef>
                <a:spcPts val="1200"/>
              </a:spcBef>
            </a:pPr>
            <a:r>
              <a:rPr lang="en-US" b="1" dirty="0">
                <a:latin typeface="Arial Narrow" panose="020B0606020202030204" pitchFamily="34" charset="0"/>
              </a:rPr>
              <a:t>Door of the temple </a:t>
            </a:r>
            <a:r>
              <a:rPr lang="en-US" dirty="0">
                <a:latin typeface="Arial Narrow" panose="020B0606020202030204" pitchFamily="34" charset="0"/>
              </a:rPr>
              <a:t>opened in heaven (also see </a:t>
            </a:r>
            <a:r>
              <a:rPr lang="en-US" b="1" dirty="0">
                <a:latin typeface="Arial Narrow" panose="020B0606020202030204" pitchFamily="34" charset="0"/>
              </a:rPr>
              <a:t>4:1).</a:t>
            </a:r>
          </a:p>
          <a:p>
            <a:pPr lvl="1">
              <a:spcBef>
                <a:spcPts val="1200"/>
              </a:spcBef>
            </a:pPr>
            <a:r>
              <a:rPr lang="en-US" dirty="0">
                <a:latin typeface="Arial Narrow" panose="020B0606020202030204" pitchFamily="34" charset="0"/>
              </a:rPr>
              <a:t>During the Mosaic period, the ark of the covenant was seen only by the High Priest on the day of atonement.</a:t>
            </a:r>
            <a:br>
              <a:rPr lang="en-US" dirty="0">
                <a:latin typeface="Arial Narrow" panose="020B0606020202030204" pitchFamily="34" charset="0"/>
              </a:rPr>
            </a:br>
            <a:r>
              <a:rPr lang="en-US" dirty="0">
                <a:latin typeface="Arial Narrow" panose="020B0606020202030204" pitchFamily="34" charset="0"/>
              </a:rPr>
              <a:t>(Leviticus 16)</a:t>
            </a:r>
          </a:p>
          <a:p>
            <a:pPr>
              <a:spcBef>
                <a:spcPts val="1200"/>
              </a:spcBef>
            </a:pPr>
            <a:r>
              <a:rPr lang="en-US" b="1" dirty="0">
                <a:latin typeface="Arial Narrow" panose="020B0606020202030204" pitchFamily="34" charset="0"/>
              </a:rPr>
              <a:t>Ark of the covenant</a:t>
            </a:r>
            <a:r>
              <a:rPr lang="en-US" dirty="0">
                <a:latin typeface="Arial Narrow" panose="020B0606020202030204" pitchFamily="34" charset="0"/>
              </a:rPr>
              <a:t> – promises will be kept</a:t>
            </a:r>
          </a:p>
          <a:p>
            <a:pPr>
              <a:spcBef>
                <a:spcPts val="1200"/>
              </a:spcBef>
            </a:pPr>
            <a:r>
              <a:rPr lang="en-US" b="1" dirty="0">
                <a:latin typeface="Arial Narrow" panose="020B0606020202030204" pitchFamily="34" charset="0"/>
              </a:rPr>
              <a:t>Presence of God </a:t>
            </a:r>
            <a:r>
              <a:rPr lang="en-US" dirty="0">
                <a:latin typeface="Arial Narrow" panose="020B0606020202030204" pitchFamily="34" charset="0"/>
              </a:rPr>
              <a:t>depicted by </a:t>
            </a:r>
            <a:r>
              <a:rPr lang="en-US" b="1" i="1" dirty="0">
                <a:latin typeface="Arial Narrow" panose="020B0606020202030204" pitchFamily="34" charset="0"/>
              </a:rPr>
              <a:t>lightnings, noises, thunderings, an earthquake,</a:t>
            </a:r>
            <a:r>
              <a:rPr lang="en-US" i="1" dirty="0">
                <a:latin typeface="Arial Narrow" panose="020B0606020202030204" pitchFamily="34" charset="0"/>
              </a:rPr>
              <a:t> </a:t>
            </a:r>
            <a:r>
              <a:rPr lang="en-US" dirty="0">
                <a:latin typeface="Arial Narrow" panose="020B0606020202030204" pitchFamily="34" charset="0"/>
              </a:rPr>
              <a:t>and </a:t>
            </a:r>
            <a:r>
              <a:rPr lang="en-US" b="1" i="1" dirty="0">
                <a:latin typeface="Arial Narrow" panose="020B0606020202030204" pitchFamily="34" charset="0"/>
              </a:rPr>
              <a:t>great hail</a:t>
            </a:r>
            <a:r>
              <a:rPr lang="en-US" b="1" dirty="0">
                <a:latin typeface="Arial Narrow" panose="020B0606020202030204" pitchFamily="34" charset="0"/>
              </a:rPr>
              <a:t>. (Exodus 19:16, 18)</a:t>
            </a:r>
          </a:p>
        </p:txBody>
      </p:sp>
      <p:sp>
        <p:nvSpPr>
          <p:cNvPr id="4" name="Rectangle 3">
            <a:extLst>
              <a:ext uri="{FF2B5EF4-FFF2-40B4-BE49-F238E27FC236}">
                <a16:creationId xmlns:a16="http://schemas.microsoft.com/office/drawing/2014/main" id="{02E45ECB-204C-4CC0-88CB-1907B3DC558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240372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354765"/>
          </a:xfrm>
          <a:solidFill>
            <a:schemeClr val="bg1"/>
          </a:solidFill>
          <a:ln w="38100">
            <a:solidFill>
              <a:schemeClr val="accent5">
                <a:lumMod val="50000"/>
              </a:schemeClr>
            </a:solidFill>
          </a:ln>
        </p:spPr>
        <p:txBody>
          <a:bodyPr>
            <a:spAutoFit/>
          </a:bodyPr>
          <a:lstStyle/>
          <a:p>
            <a:r>
              <a:rPr lang="en-US" b="1" dirty="0">
                <a:latin typeface="Arial" panose="020B0604020202020204" pitchFamily="34" charset="0"/>
                <a:cs typeface="Arial" panose="020B0604020202020204" pitchFamily="34" charset="0"/>
              </a:rPr>
              <a:t>The seventh trumpet </a:t>
            </a:r>
            <a:r>
              <a:rPr lang="en-US" dirty="0">
                <a:latin typeface="Arial" panose="020B0604020202020204" pitchFamily="34" charset="0"/>
                <a:cs typeface="Arial" panose="020B0604020202020204" pitchFamily="34" charset="0"/>
              </a:rPr>
              <a:t>announced </a:t>
            </a:r>
            <a:r>
              <a:rPr lang="en-US" b="1" dirty="0">
                <a:latin typeface="Arial" panose="020B0604020202020204" pitchFamily="34" charset="0"/>
                <a:cs typeface="Arial" panose="020B0604020202020204" pitchFamily="34" charset="0"/>
              </a:rPr>
              <a:t>final defeat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final victory</a:t>
            </a:r>
            <a:r>
              <a:rPr lang="en-US" dirty="0">
                <a:latin typeface="Arial" panose="020B0604020202020204" pitchFamily="34" charset="0"/>
                <a:cs typeface="Arial" panose="020B0604020202020204" pitchFamily="34" charset="0"/>
              </a:rPr>
              <a:t>.</a:t>
            </a:r>
          </a:p>
          <a:p>
            <a:pPr>
              <a:spcBef>
                <a:spcPts val="1200"/>
              </a:spcBef>
            </a:pPr>
            <a:r>
              <a:rPr lang="en-US" dirty="0">
                <a:latin typeface="Arial" panose="020B0604020202020204" pitchFamily="34" charset="0"/>
                <a:cs typeface="Arial" panose="020B0604020202020204" pitchFamily="34" charset="0"/>
              </a:rPr>
              <a:t>Announces the </a:t>
            </a:r>
            <a:r>
              <a:rPr lang="en-US" b="1" dirty="0">
                <a:latin typeface="Arial" panose="020B0604020202020204" pitchFamily="34" charset="0"/>
                <a:cs typeface="Arial" panose="020B0604020202020204" pitchFamily="34" charset="0"/>
              </a:rPr>
              <a:t>outcome</a:t>
            </a:r>
            <a:r>
              <a:rPr lang="en-US" dirty="0">
                <a:latin typeface="Arial" panose="020B0604020202020204" pitchFamily="34" charset="0"/>
                <a:cs typeface="Arial" panose="020B0604020202020204" pitchFamily="34" charset="0"/>
              </a:rPr>
              <a:t> of the conflict before the conflict begins!</a:t>
            </a:r>
          </a:p>
          <a:p>
            <a:pPr>
              <a:spcBef>
                <a:spcPts val="1200"/>
              </a:spcBef>
            </a:pPr>
            <a:r>
              <a:rPr lang="en-US" dirty="0">
                <a:latin typeface="Arial" panose="020B0604020202020204" pitchFamily="34" charset="0"/>
                <a:cs typeface="Arial" panose="020B0604020202020204" pitchFamily="34" charset="0"/>
              </a:rPr>
              <a:t>Provides an </a:t>
            </a:r>
            <a:r>
              <a:rPr lang="en-US" b="1" dirty="0">
                <a:latin typeface="Arial" panose="020B0604020202020204" pitchFamily="34" charset="0"/>
                <a:cs typeface="Arial" panose="020B0604020202020204" pitchFamily="34" charset="0"/>
              </a:rPr>
              <a:t>introduction</a:t>
            </a:r>
            <a:r>
              <a:rPr lang="en-US" dirty="0">
                <a:latin typeface="Arial" panose="020B0604020202020204" pitchFamily="34" charset="0"/>
                <a:cs typeface="Arial" panose="020B0604020202020204" pitchFamily="34" charset="0"/>
              </a:rPr>
              <a:t> to the last half of the Book of Revelation.</a:t>
            </a:r>
          </a:p>
        </p:txBody>
      </p:sp>
      <p:sp>
        <p:nvSpPr>
          <p:cNvPr id="5" name="Title 1"/>
          <p:cNvSpPr txBox="1">
            <a:spLocks/>
          </p:cNvSpPr>
          <p:nvPr/>
        </p:nvSpPr>
        <p:spPr>
          <a:xfrm>
            <a:off x="457984" y="458369"/>
            <a:ext cx="8229600" cy="769441"/>
          </a:xfrm>
          <a:prstGeom prst="rect">
            <a:avLst/>
          </a:prstGeom>
          <a:solidFill>
            <a:schemeClr val="bg1"/>
          </a:solidFill>
          <a:ln w="38100">
            <a:solidFill>
              <a:schemeClr val="accent5">
                <a:lumMod val="50000"/>
              </a:schemeClr>
            </a:solidFill>
          </a:ln>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The Temple in Heaven</a:t>
            </a:r>
          </a:p>
        </p:txBody>
      </p:sp>
      <p:sp>
        <p:nvSpPr>
          <p:cNvPr id="4" name="Rectangle 3">
            <a:extLst>
              <a:ext uri="{FF2B5EF4-FFF2-40B4-BE49-F238E27FC236}">
                <a16:creationId xmlns:a16="http://schemas.microsoft.com/office/drawing/2014/main" id="{07DBAA75-3585-41C4-8999-7342E4B7CF4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6524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72 dpi JPEG\16 Two Witnes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2BD99B5-6571-4DA0-A91A-9E3D6DB0999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108389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2555265" y="1905000"/>
            <a:ext cx="4033476" cy="1089529"/>
          </a:xfrm>
        </p:spPr>
        <p:txBody>
          <a:bodyPr>
            <a:spAutoFit/>
          </a:bodyPr>
          <a:lstStyle/>
          <a:p>
            <a:pPr algn="ctr"/>
            <a:r>
              <a:rPr lang="en-US" dirty="0">
                <a:solidFill>
                  <a:schemeClr val="tx1"/>
                </a:solidFill>
              </a:rPr>
              <a:t>Chapter 12</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7736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E862-DF9B-4095-AB45-FA97B5EBB239}"/>
              </a:ext>
            </a:extLst>
          </p:cNvPr>
          <p:cNvSpPr>
            <a:spLocks noGrp="1"/>
          </p:cNvSpPr>
          <p:nvPr>
            <p:ph type="title"/>
          </p:nvPr>
        </p:nvSpPr>
        <p:spPr>
          <a:xfrm>
            <a:off x="628650" y="12007"/>
            <a:ext cx="7886700" cy="701731"/>
          </a:xfrm>
        </p:spPr>
        <p:txBody>
          <a:bodyPr>
            <a:spAutoFit/>
          </a:bodyPr>
          <a:lstStyle/>
          <a:p>
            <a:r>
              <a:rPr lang="en-US" b="1" dirty="0">
                <a:solidFill>
                  <a:schemeClr val="tx1"/>
                </a:solidFill>
              </a:rPr>
              <a:t>Resources used:</a:t>
            </a:r>
            <a:endParaRPr lang="en-US" dirty="0">
              <a:solidFill>
                <a:schemeClr val="tx1"/>
              </a:solidFill>
            </a:endParaRPr>
          </a:p>
        </p:txBody>
      </p:sp>
      <p:sp>
        <p:nvSpPr>
          <p:cNvPr id="3" name="Content Placeholder 2">
            <a:extLst>
              <a:ext uri="{FF2B5EF4-FFF2-40B4-BE49-F238E27FC236}">
                <a16:creationId xmlns:a16="http://schemas.microsoft.com/office/drawing/2014/main" id="{02A03C2B-197C-47B6-B860-A4CE7A6D08AC}"/>
              </a:ext>
            </a:extLst>
          </p:cNvPr>
          <p:cNvSpPr>
            <a:spLocks noGrp="1"/>
          </p:cNvSpPr>
          <p:nvPr>
            <p:ph idx="1"/>
          </p:nvPr>
        </p:nvSpPr>
        <p:spPr>
          <a:xfrm>
            <a:off x="160256" y="568445"/>
            <a:ext cx="8814062" cy="6237605"/>
          </a:xfrm>
        </p:spPr>
        <p:txBody>
          <a:bodyPr wrap="square">
            <a:spAutoFit/>
          </a:bodyPr>
          <a:lstStyle/>
          <a:p>
            <a:r>
              <a:rPr lang="en-US" sz="2000" dirty="0">
                <a:solidFill>
                  <a:schemeClr val="tx1"/>
                </a:solidFill>
              </a:rPr>
              <a:t>A Study Of The Book Of Revelation by Bob Dodson</a:t>
            </a:r>
          </a:p>
          <a:p>
            <a:r>
              <a:rPr lang="en-US" sz="2000" dirty="0">
                <a:solidFill>
                  <a:schemeClr val="tx1"/>
                </a:solidFill>
              </a:rPr>
              <a:t>More Than Conquerors by William Hendriksen</a:t>
            </a:r>
          </a:p>
          <a:p>
            <a:r>
              <a:rPr lang="en-US" sz="2000" dirty="0">
                <a:solidFill>
                  <a:schemeClr val="tx1"/>
                </a:solidFill>
              </a:rPr>
              <a:t>Overcoming With The Lamb, Florida College Annual Lectures, February 7-10, 1994</a:t>
            </a:r>
          </a:p>
          <a:p>
            <a:r>
              <a:rPr lang="en-US" sz="2000" dirty="0">
                <a:solidFill>
                  <a:schemeClr val="tx1"/>
                </a:solidFill>
              </a:rPr>
              <a:t>Revelation: An Introduction and Commentary by Homer Hailey</a:t>
            </a:r>
          </a:p>
          <a:p>
            <a:r>
              <a:rPr lang="en-US" sz="2000" dirty="0">
                <a:solidFill>
                  <a:schemeClr val="tx1"/>
                </a:solidFill>
              </a:rPr>
              <a:t>Revelation (Truth Commentaries) by Robert Harkrider</a:t>
            </a:r>
          </a:p>
          <a:p>
            <a:r>
              <a:rPr lang="en-US" sz="2000" dirty="0">
                <a:solidFill>
                  <a:schemeClr val="tx1"/>
                </a:solidFill>
              </a:rPr>
              <a:t>Revelation (A Study Workbook) by Robert Harkrider</a:t>
            </a:r>
          </a:p>
          <a:p>
            <a:r>
              <a:rPr lang="en-US" sz="2000" dirty="0">
                <a:solidFill>
                  <a:schemeClr val="tx1"/>
                </a:solidFill>
              </a:rPr>
              <a:t>Revelation by Donnie Rader</a:t>
            </a:r>
          </a:p>
          <a:p>
            <a:r>
              <a:rPr lang="en-US" sz="2000" dirty="0">
                <a:solidFill>
                  <a:schemeClr val="tx1"/>
                </a:solidFill>
              </a:rPr>
              <a:t>Revelation charts by Keith Greer. </a:t>
            </a:r>
          </a:p>
          <a:p>
            <a:r>
              <a:rPr lang="en-US" sz="2000" dirty="0">
                <a:solidFill>
                  <a:schemeClr val="tx1"/>
                </a:solidFill>
              </a:rPr>
              <a:t>Studies In The Book Of Revelation by Ferrell Jenkins</a:t>
            </a:r>
          </a:p>
          <a:p>
            <a:r>
              <a:rPr lang="en-US" sz="2000" dirty="0">
                <a:solidFill>
                  <a:schemeClr val="tx1"/>
                </a:solidFill>
              </a:rPr>
              <a:t>The Old Testament In The Book Of Revelation by Ferrell Jenkins</a:t>
            </a:r>
          </a:p>
          <a:p>
            <a:r>
              <a:rPr lang="en-US" sz="2000" dirty="0">
                <a:solidFill>
                  <a:schemeClr val="tx1"/>
                </a:solidFill>
              </a:rPr>
              <a:t>The Revelation Of Saint John The Divine by G.B. Caird</a:t>
            </a:r>
          </a:p>
          <a:p>
            <a:r>
              <a:rPr lang="en-US" sz="2000" dirty="0">
                <a:solidFill>
                  <a:schemeClr val="tx1"/>
                </a:solidFill>
              </a:rPr>
              <a:t>The Book of Revelation by Foy E. Wallace</a:t>
            </a:r>
          </a:p>
          <a:p>
            <a:r>
              <a:rPr lang="en-US" sz="2000" dirty="0">
                <a:solidFill>
                  <a:schemeClr val="tx1"/>
                </a:solidFill>
              </a:rPr>
              <a:t>The Avenging of the Apostles and Prophets by Arthur M. Ogden</a:t>
            </a:r>
          </a:p>
          <a:p>
            <a:r>
              <a:rPr lang="en-US" sz="2000" dirty="0">
                <a:solidFill>
                  <a:schemeClr val="tx1"/>
                </a:solidFill>
              </a:rPr>
              <a:t>Worthy Is The Lamb by Ray Summers</a:t>
            </a:r>
          </a:p>
          <a:p>
            <a:r>
              <a:rPr lang="en-US" sz="2000" dirty="0">
                <a:solidFill>
                  <a:schemeClr val="tx1"/>
                </a:solidFill>
              </a:rPr>
              <a:t>Written exchange on “The Domitian Persecution” between Arthur M. Ogden and Ferrell Jenkins presented in Searching The Scriptures, June 12, 1989, pages 7-12</a:t>
            </a:r>
          </a:p>
        </p:txBody>
      </p:sp>
      <p:sp>
        <p:nvSpPr>
          <p:cNvPr id="4" name="Slide Number Placeholder 3">
            <a:extLst>
              <a:ext uri="{FF2B5EF4-FFF2-40B4-BE49-F238E27FC236}">
                <a16:creationId xmlns:a16="http://schemas.microsoft.com/office/drawing/2014/main" id="{40224E7D-2D11-4884-8988-18A78F2A038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3462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nchor="ct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2" name="Slide Number Placeholder 1">
            <a:extLst>
              <a:ext uri="{FF2B5EF4-FFF2-40B4-BE49-F238E27FC236}">
                <a16:creationId xmlns:a16="http://schemas.microsoft.com/office/drawing/2014/main" id="{0FBACB30-0400-4BB6-A129-51D56469B5B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
        <p:nvSpPr>
          <p:cNvPr id="30723" name="Text Box 3"/>
          <p:cNvSpPr txBox="1">
            <a:spLocks noChangeArrowheads="1"/>
          </p:cNvSpPr>
          <p:nvPr/>
        </p:nvSpPr>
        <p:spPr bwMode="auto">
          <a:xfrm>
            <a:off x="1374560" y="1866900"/>
            <a:ext cx="6425157" cy="2862322"/>
          </a:xfrm>
          <a:prstGeom prst="rect">
            <a:avLst/>
          </a:prstGeom>
          <a:noFill/>
          <a:ln>
            <a:noFill/>
          </a:ln>
          <a:effectLst/>
        </p:spPr>
        <p:txBody>
          <a:bodyPr wrap="non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a:t>
            </a:r>
            <a:r>
              <a:rPr kumimoji="0" lang="en-US" altLang="en-US" sz="28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Struggle on Earth</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(1-11)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John’s Vision</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B.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Letters to seven churches</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(2-3)</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God in control</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(4-5)</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Opening of seven seals</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(6-11)</a:t>
            </a:r>
          </a:p>
        </p:txBody>
      </p:sp>
    </p:spTree>
    <p:extLst>
      <p:ext uri="{BB962C8B-B14F-4D97-AF65-F5344CB8AC3E}">
        <p14:creationId xmlns:p14="http://schemas.microsoft.com/office/powerpoint/2010/main" val="776947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2" name="Slide Number Placeholder 1">
            <a:extLst>
              <a:ext uri="{FF2B5EF4-FFF2-40B4-BE49-F238E27FC236}">
                <a16:creationId xmlns:a16="http://schemas.microsoft.com/office/drawing/2014/main" id="{FA62BC09-6D3C-4649-A8AB-702A2743F91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
        <p:nvSpPr>
          <p:cNvPr id="30723" name="Text Box 3"/>
          <p:cNvSpPr txBox="1">
            <a:spLocks noChangeArrowheads="1"/>
          </p:cNvSpPr>
          <p:nvPr/>
        </p:nvSpPr>
        <p:spPr bwMode="auto">
          <a:xfrm>
            <a:off x="460336" y="1706643"/>
            <a:ext cx="8229601" cy="4462760"/>
          </a:xfrm>
          <a:prstGeom prst="rect">
            <a:avLst/>
          </a:prstGeom>
          <a:noFill/>
          <a:ln>
            <a:noFill/>
          </a:ln>
          <a:effectLst/>
        </p:spPr>
        <p:txBody>
          <a:bodyPr wrap="squar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II. </a:t>
            </a:r>
            <a:r>
              <a:rPr kumimoji="0" lang="en-US" altLang="en-US" sz="28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Christ And The Dragon In Conflict</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(12-22)</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(Deeper Spiritual Meaning)</a:t>
            </a:r>
          </a:p>
          <a:p>
            <a:pPr marL="914400" marR="0" lvl="0" indent="-91440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War</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The Woman, the Dragon, and the Man-Child (12-14)</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B.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Bowls of Wrath</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(15-16)</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Fall of Babylon the Harlot</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(17-18)</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Victory of God’s people</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(19-21)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Warnings about the Book</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(22)</a:t>
            </a:r>
          </a:p>
        </p:txBody>
      </p:sp>
    </p:spTree>
    <p:extLst>
      <p:ext uri="{BB962C8B-B14F-4D97-AF65-F5344CB8AC3E}">
        <p14:creationId xmlns:p14="http://schemas.microsoft.com/office/powerpoint/2010/main" val="3589421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609600" y="1524000"/>
            <a:ext cx="3200400" cy="36576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1-11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Describes: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Things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Earth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Struggle</a:t>
            </a:r>
          </a:p>
        </p:txBody>
      </p:sp>
      <p:sp>
        <p:nvSpPr>
          <p:cNvPr id="185349" name="Rectangle 5"/>
          <p:cNvSpPr>
            <a:spLocks noChangeArrowheads="1"/>
          </p:cNvSpPr>
          <p:nvPr/>
        </p:nvSpPr>
        <p:spPr bwMode="auto">
          <a:xfrm>
            <a:off x="5181600" y="1524000"/>
            <a:ext cx="3200400" cy="36576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12-22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Describes: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Forces at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in Spiritual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Realm</a:t>
            </a:r>
          </a:p>
        </p:txBody>
      </p:sp>
      <p:grpSp>
        <p:nvGrpSpPr>
          <p:cNvPr id="185352" name="Group 8"/>
          <p:cNvGrpSpPr>
            <a:grpSpLocks/>
          </p:cNvGrpSpPr>
          <p:nvPr/>
        </p:nvGrpSpPr>
        <p:grpSpPr bwMode="auto">
          <a:xfrm>
            <a:off x="609600" y="457200"/>
            <a:ext cx="7772400" cy="2133600"/>
            <a:chOff x="384" y="288"/>
            <a:chExt cx="4896" cy="1344"/>
          </a:xfrm>
          <a:solidFill>
            <a:schemeClr val="bg1"/>
          </a:solidFill>
        </p:grpSpPr>
        <p:sp>
          <p:nvSpPr>
            <p:cNvPr id="185350" name="AutoShape 6"/>
            <p:cNvSpPr>
              <a:spLocks noChangeArrowheads="1"/>
            </p:cNvSpPr>
            <p:nvPr/>
          </p:nvSpPr>
          <p:spPr bwMode="auto">
            <a:xfrm rot="5400000">
              <a:off x="2328" y="168"/>
              <a:ext cx="768" cy="2160"/>
            </a:xfrm>
            <a:prstGeom prst="curvedRightArrow">
              <a:avLst>
                <a:gd name="adj1" fmla="val 56250"/>
                <a:gd name="adj2" fmla="val 112500"/>
                <a:gd name="adj3" fmla="val 33333"/>
              </a:avLst>
            </a:prstGeom>
            <a:solidFill>
              <a:schemeClr val="accent1">
                <a:lumMod val="60000"/>
                <a:lumOff val="4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5351" name="Text Box 7"/>
            <p:cNvSpPr txBox="1">
              <a:spLocks noChangeArrowheads="1"/>
            </p:cNvSpPr>
            <p:nvPr/>
          </p:nvSpPr>
          <p:spPr bwMode="auto">
            <a:xfrm>
              <a:off x="384" y="288"/>
              <a:ext cx="4896" cy="365"/>
            </a:xfrm>
            <a:prstGeom prst="rect">
              <a:avLst/>
            </a:prstGeom>
            <a:solidFill>
              <a:schemeClr val="tx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Causes / Drives</a:t>
              </a:r>
            </a:p>
          </p:txBody>
        </p:sp>
      </p:grpSp>
      <p:sp>
        <p:nvSpPr>
          <p:cNvPr id="7" name="Rectangle 6"/>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
        <p:nvSpPr>
          <p:cNvPr id="2" name="Slide Number Placeholder 1">
            <a:extLst>
              <a:ext uri="{FF2B5EF4-FFF2-40B4-BE49-F238E27FC236}">
                <a16:creationId xmlns:a16="http://schemas.microsoft.com/office/drawing/2014/main" id="{A48DF914-2540-49D6-8302-194BA42C09D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22134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5352"/>
                                        </p:tgtEl>
                                        <p:attrNameLst>
                                          <p:attrName>style.visibility</p:attrName>
                                        </p:attrNameLst>
                                      </p:cBhvr>
                                      <p:to>
                                        <p:strVal val="visible"/>
                                      </p:to>
                                    </p:set>
                                    <p:animEffect transition="in" filter="wipe(up)">
                                      <p:cBhvr>
                                        <p:cTn id="7" dur="5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454269" y="1600200"/>
            <a:ext cx="8022981" cy="5372100"/>
          </a:xfrm>
          <a:prstGeom prst="rect">
            <a:avLst/>
          </a:prstGeom>
          <a:noFill/>
          <a:ln w="9525">
            <a:noFill/>
            <a:miter lim="800000"/>
            <a:headEnd/>
            <a:tailEnd/>
          </a:ln>
        </p:spPr>
      </p:pic>
      <p:sp>
        <p:nvSpPr>
          <p:cNvPr id="5" name="TextBox 4"/>
          <p:cNvSpPr txBox="1"/>
          <p:nvPr/>
        </p:nvSpPr>
        <p:spPr>
          <a:xfrm>
            <a:off x="1333303" y="2161632"/>
            <a:ext cx="6162675" cy="3170099"/>
          </a:xfrm>
          <a:prstGeom prst="rect">
            <a:avLst/>
          </a:prstGeom>
          <a:noFill/>
        </p:spPr>
        <p:txBody>
          <a:bodyPr wrap="square" rtlCol="0">
            <a:spAutoFit/>
          </a:bodyPr>
          <a:lstStyle/>
          <a:p>
            <a:pPr lvl="0" algn="ctr" defTabSz="914400"/>
            <a:r>
              <a:rPr lang="en-US" sz="2800" i="1" dirty="0">
                <a:latin typeface="Arial Narrow" panose="020B0606020202030204" pitchFamily="34" charset="0"/>
              </a:rPr>
              <a:t>“</a:t>
            </a:r>
            <a:r>
              <a:rPr lang="en-US" sz="2800" b="1" i="1" dirty="0">
                <a:latin typeface="Arial Narrow" panose="020B0606020202030204" pitchFamily="34" charset="0"/>
              </a:rPr>
              <a:t>And the </a:t>
            </a:r>
            <a:r>
              <a:rPr lang="en-US" sz="2800" b="1" i="1" u="sng" dirty="0">
                <a:latin typeface="Arial Narrow" panose="020B0606020202030204" pitchFamily="34" charset="0"/>
              </a:rPr>
              <a:t>seventh angel sounded</a:t>
            </a:r>
            <a:r>
              <a:rPr lang="en-US" sz="2800" b="1" i="1" dirty="0">
                <a:latin typeface="Arial Narrow" panose="020B0606020202030204" pitchFamily="34" charset="0"/>
              </a:rPr>
              <a:t>; and there followed great voices in heaven, and they said, </a:t>
            </a:r>
            <a:r>
              <a:rPr lang="en-US" sz="3600" b="1" i="1" dirty="0">
                <a:latin typeface="Arial Narrow" panose="020B0606020202030204" pitchFamily="34" charset="0"/>
              </a:rPr>
              <a:t>The kingdom of the world is become (the kingdom) of our Lord, and of his Christ: and he shall reign for ever and ever</a:t>
            </a:r>
            <a:r>
              <a:rPr lang="en-US" sz="2800" i="1" dirty="0">
                <a:latin typeface="Arial Narrow" panose="020B0606020202030204" pitchFamily="34" charset="0"/>
              </a:rPr>
              <a:t>.”</a:t>
            </a:r>
            <a:endParaRPr kumimoji="0" lang="en-US" sz="2800" i="1" u="none" strike="noStrike" kern="1200" cap="none" spc="0" normalizeH="0" baseline="0" noProof="0" dirty="0">
              <a:ln>
                <a:noFill/>
              </a:ln>
              <a:effectLst/>
              <a:uLnTx/>
              <a:uFillTx/>
              <a:latin typeface="Arial Narrow" panose="020B0606020202030204" pitchFamily="34" charset="0"/>
            </a:endParaRPr>
          </a:p>
        </p:txBody>
      </p:sp>
      <p:sp>
        <p:nvSpPr>
          <p:cNvPr id="6" name="Title 1"/>
          <p:cNvSpPr>
            <a:spLocks noGrp="1"/>
          </p:cNvSpPr>
          <p:nvPr>
            <p:ph type="title"/>
          </p:nvPr>
        </p:nvSpPr>
        <p:spPr>
          <a:xfrm>
            <a:off x="454269" y="506660"/>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11:15</a:t>
            </a:r>
          </a:p>
        </p:txBody>
      </p:sp>
      <p:sp>
        <p:nvSpPr>
          <p:cNvPr id="7" name="Rectangle 6">
            <a:extLst>
              <a:ext uri="{FF2B5EF4-FFF2-40B4-BE49-F238E27FC236}">
                <a16:creationId xmlns:a16="http://schemas.microsoft.com/office/drawing/2014/main" id="{C4BC2A7F-A980-4288-9AF3-49E1B7106A1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41102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762000" y="990600"/>
            <a:ext cx="3352800" cy="44958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1-11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Victory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from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vantage 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of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Christian / Earth</a:t>
            </a:r>
          </a:p>
        </p:txBody>
      </p:sp>
      <p:sp>
        <p:nvSpPr>
          <p:cNvPr id="188419" name="Rectangle 3"/>
          <p:cNvSpPr>
            <a:spLocks noChangeArrowheads="1"/>
          </p:cNvSpPr>
          <p:nvPr/>
        </p:nvSpPr>
        <p:spPr bwMode="auto">
          <a:xfrm>
            <a:off x="5029200" y="990600"/>
            <a:ext cx="3352800" cy="44958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12-22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Victory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from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vantage 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God / Heaven</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
        <p:nvSpPr>
          <p:cNvPr id="2" name="Slide Number Placeholder 1">
            <a:extLst>
              <a:ext uri="{FF2B5EF4-FFF2-40B4-BE49-F238E27FC236}">
                <a16:creationId xmlns:a16="http://schemas.microsoft.com/office/drawing/2014/main" id="{7B8D8CF3-E7F1-4887-803B-3443B50CD78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74707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79134" y="642491"/>
            <a:ext cx="7585731" cy="1077218"/>
          </a:xfrm>
          <a:prstGeom prst="rect">
            <a:avLst/>
          </a:prstGeom>
          <a:noFill/>
          <a:ln>
            <a:noFill/>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“The Woman and The Dragon At War”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Outline</a:t>
            </a:r>
          </a:p>
        </p:txBody>
      </p:sp>
      <p:sp>
        <p:nvSpPr>
          <p:cNvPr id="96272" name="Text Box 16"/>
          <p:cNvSpPr txBox="1">
            <a:spLocks noChangeArrowheads="1"/>
          </p:cNvSpPr>
          <p:nvPr/>
        </p:nvSpPr>
        <p:spPr bwMode="auto">
          <a:xfrm>
            <a:off x="685800" y="2133600"/>
            <a:ext cx="7772400" cy="2677656"/>
          </a:xfrm>
          <a:prstGeom prst="rect">
            <a:avLst/>
          </a:prstGeom>
          <a:noFill/>
          <a:ln>
            <a:noFill/>
          </a:ln>
          <a:effectLst/>
        </p:spPr>
        <p:txBody>
          <a:bodyPr wrap="square">
            <a:spAutoFit/>
          </a:bodyPr>
          <a:lstStyle>
            <a:lvl1pPr marL="342900" indent="-342900" defTabSz="150813">
              <a:defRPr>
                <a:solidFill>
                  <a:schemeClr val="tx1"/>
                </a:solidFill>
                <a:latin typeface="Arial" panose="020B0604020202020204" pitchFamily="34" charset="0"/>
              </a:defRPr>
            </a:lvl1pPr>
            <a:lvl2pPr marL="800100" indent="-342900" defTabSz="150813">
              <a:defRPr>
                <a:solidFill>
                  <a:schemeClr val="tx1"/>
                </a:solidFill>
                <a:latin typeface="Arial" panose="020B0604020202020204" pitchFamily="34" charset="0"/>
              </a:defRPr>
            </a:lvl2pPr>
            <a:lvl3pPr marL="1257300" indent="-342900" defTabSz="150813">
              <a:defRPr>
                <a:solidFill>
                  <a:schemeClr val="tx1"/>
                </a:solidFill>
                <a:latin typeface="Arial" panose="020B0604020202020204" pitchFamily="34" charset="0"/>
              </a:defRPr>
            </a:lvl3pPr>
            <a:lvl4pPr marL="1714500" indent="-342900" defTabSz="150813">
              <a:defRPr>
                <a:solidFill>
                  <a:schemeClr val="tx1"/>
                </a:solidFill>
                <a:latin typeface="Arial" panose="020B0604020202020204" pitchFamily="34" charset="0"/>
              </a:defRPr>
            </a:lvl4pPr>
            <a:lvl5pPr marL="2171700" indent="-342900" defTabSz="150813">
              <a:defRPr>
                <a:solidFill>
                  <a:schemeClr val="tx1"/>
                </a:solidFill>
                <a:latin typeface="Arial" panose="020B0604020202020204" pitchFamily="34" charset="0"/>
              </a:defRPr>
            </a:lvl5pPr>
            <a:lvl6pPr marL="2628900" indent="-342900" defTabSz="150813" fontAlgn="base">
              <a:spcBef>
                <a:spcPct val="0"/>
              </a:spcBef>
              <a:spcAft>
                <a:spcPct val="0"/>
              </a:spcAft>
              <a:defRPr>
                <a:solidFill>
                  <a:schemeClr val="tx1"/>
                </a:solidFill>
                <a:latin typeface="Arial" panose="020B0604020202020204" pitchFamily="34" charset="0"/>
              </a:defRPr>
            </a:lvl6pPr>
            <a:lvl7pPr marL="3086100" indent="-342900" defTabSz="150813" fontAlgn="base">
              <a:spcBef>
                <a:spcPct val="0"/>
              </a:spcBef>
              <a:spcAft>
                <a:spcPct val="0"/>
              </a:spcAft>
              <a:defRPr>
                <a:solidFill>
                  <a:schemeClr val="tx1"/>
                </a:solidFill>
                <a:latin typeface="Arial" panose="020B0604020202020204" pitchFamily="34" charset="0"/>
              </a:defRPr>
            </a:lvl7pPr>
            <a:lvl8pPr marL="3543300" indent="-342900" defTabSz="150813" fontAlgn="base">
              <a:spcBef>
                <a:spcPct val="0"/>
              </a:spcBef>
              <a:spcAft>
                <a:spcPct val="0"/>
              </a:spcAft>
              <a:defRPr>
                <a:solidFill>
                  <a:schemeClr val="tx1"/>
                </a:solidFill>
                <a:latin typeface="Arial" panose="020B0604020202020204" pitchFamily="34" charset="0"/>
              </a:defRPr>
            </a:lvl8pPr>
            <a:lvl9pPr marL="4000500" indent="-342900" defTabSz="150813" fontAlgn="base">
              <a:spcBef>
                <a:spcPct val="0"/>
              </a:spcBef>
              <a:spcAft>
                <a:spcPct val="0"/>
              </a:spcAft>
              <a:defRPr>
                <a:solidFill>
                  <a:schemeClr val="tx1"/>
                </a:solidFill>
                <a:latin typeface="Arial" panose="020B0604020202020204" pitchFamily="34" charset="0"/>
              </a:defRPr>
            </a:lvl9pPr>
          </a:lstStyle>
          <a:p>
            <a:pPr marL="342900" marR="0" lvl="0" indent="-342900" algn="l" defTabSz="150813"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 The Woman, the Dragon, and the Male Child (verses 1-6)</a:t>
            </a:r>
          </a:p>
          <a:p>
            <a:pPr marL="342900" marR="0" lvl="0" indent="-342900" algn="l" defTabSz="150813"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150813"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II. War In Heaven (verses 7-12)</a:t>
            </a:r>
          </a:p>
          <a:p>
            <a:pPr marL="342900" marR="0" lvl="0" indent="-342900" algn="l" defTabSz="150813"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150813"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III. Persecution of the Woman (verses 13-17)</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
        <p:nvSpPr>
          <p:cNvPr id="2" name="Slide Number Placeholder 1">
            <a:extLst>
              <a:ext uri="{FF2B5EF4-FFF2-40B4-BE49-F238E27FC236}">
                <a16:creationId xmlns:a16="http://schemas.microsoft.com/office/drawing/2014/main" id="{0CED4B89-2168-4C09-AEBA-FD7B43EC8B4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59831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272">
                                            <p:txEl>
                                              <p:pRg st="0" end="0"/>
                                            </p:txEl>
                                          </p:spTgt>
                                        </p:tgtEl>
                                        <p:attrNameLst>
                                          <p:attrName>style.visibility</p:attrName>
                                        </p:attrNameLst>
                                      </p:cBhvr>
                                      <p:to>
                                        <p:strVal val="visible"/>
                                      </p:to>
                                    </p:set>
                                    <p:animEffect transition="in" filter="fade">
                                      <p:cBhvr>
                                        <p:cTn id="7" dur="1000"/>
                                        <p:tgtEl>
                                          <p:spTgt spid="96272">
                                            <p:txEl>
                                              <p:pRg st="0" end="0"/>
                                            </p:txEl>
                                          </p:spTgt>
                                        </p:tgtEl>
                                      </p:cBhvr>
                                    </p:animEffect>
                                    <p:anim calcmode="lin" valueType="num">
                                      <p:cBhvr>
                                        <p:cTn id="8" dur="1000" fill="hold"/>
                                        <p:tgtEl>
                                          <p:spTgt spid="962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272">
                                            <p:txEl>
                                              <p:pRg st="2" end="2"/>
                                            </p:txEl>
                                          </p:spTgt>
                                        </p:tgtEl>
                                        <p:attrNameLst>
                                          <p:attrName>style.visibility</p:attrName>
                                        </p:attrNameLst>
                                      </p:cBhvr>
                                      <p:to>
                                        <p:strVal val="visible"/>
                                      </p:to>
                                    </p:set>
                                    <p:animEffect transition="in" filter="fade">
                                      <p:cBhvr>
                                        <p:cTn id="14" dur="1000"/>
                                        <p:tgtEl>
                                          <p:spTgt spid="96272">
                                            <p:txEl>
                                              <p:pRg st="2" end="2"/>
                                            </p:txEl>
                                          </p:spTgt>
                                        </p:tgtEl>
                                      </p:cBhvr>
                                    </p:animEffect>
                                    <p:anim calcmode="lin" valueType="num">
                                      <p:cBhvr>
                                        <p:cTn id="15" dur="1000" fill="hold"/>
                                        <p:tgtEl>
                                          <p:spTgt spid="9627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62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272">
                                            <p:txEl>
                                              <p:pRg st="4" end="4"/>
                                            </p:txEl>
                                          </p:spTgt>
                                        </p:tgtEl>
                                        <p:attrNameLst>
                                          <p:attrName>style.visibility</p:attrName>
                                        </p:attrNameLst>
                                      </p:cBhvr>
                                      <p:to>
                                        <p:strVal val="visible"/>
                                      </p:to>
                                    </p:set>
                                    <p:animEffect transition="in" filter="fade">
                                      <p:cBhvr>
                                        <p:cTn id="21" dur="1000"/>
                                        <p:tgtEl>
                                          <p:spTgt spid="96272">
                                            <p:txEl>
                                              <p:pRg st="4" end="4"/>
                                            </p:txEl>
                                          </p:spTgt>
                                        </p:tgtEl>
                                      </p:cBhvr>
                                    </p:animEffect>
                                    <p:anim calcmode="lin" valueType="num">
                                      <p:cBhvr>
                                        <p:cTn id="22" dur="1000" fill="hold"/>
                                        <p:tgtEl>
                                          <p:spTgt spid="9627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627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3879" y="824152"/>
            <a:ext cx="8820043" cy="677108"/>
          </a:xfrm>
          <a:prstGeom prst="rect">
            <a:avLst/>
          </a:prstGeom>
          <a:noFill/>
          <a:ln>
            <a:noFill/>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80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altLang="en-US" sz="3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Woman and The Dragon At War</a:t>
            </a:r>
            <a:r>
              <a:rPr kumimoji="0" lang="en-US" altLang="en-US" sz="380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7" name="TextBox 6"/>
          <p:cNvSpPr txBox="1"/>
          <p:nvPr/>
        </p:nvSpPr>
        <p:spPr>
          <a:xfrm>
            <a:off x="533400" y="1981202"/>
            <a:ext cx="8077200"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Verse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Revelation 12:17</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the dragon waxed wroth (enraged NASV) with the woman, and went away to make war with the rest of her seed, that keep the commandments of God, and hold the testimony of Jesus</a:t>
            </a:r>
            <a:r>
              <a:rPr kumimoji="0" lang="en-US" sz="280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 name="Slide Number Placeholder 1">
            <a:extLst>
              <a:ext uri="{FF2B5EF4-FFF2-40B4-BE49-F238E27FC236}">
                <a16:creationId xmlns:a16="http://schemas.microsoft.com/office/drawing/2014/main" id="{163E2A87-E7C1-4FDA-BA32-68A283D4E6E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66432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AutoShape 2"/>
          <p:cNvSpPr>
            <a:spLocks noChangeArrowheads="1"/>
          </p:cNvSpPr>
          <p:nvPr/>
        </p:nvSpPr>
        <p:spPr bwMode="auto">
          <a:xfrm>
            <a:off x="2421813" y="781734"/>
            <a:ext cx="4339650" cy="646331"/>
          </a:xfrm>
          <a:prstGeom prst="rect">
            <a:avLst/>
          </a:prstGeom>
          <a:noFill/>
          <a:ln w="95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The Point?</a:t>
            </a:r>
          </a:p>
        </p:txBody>
      </p:sp>
      <p:sp>
        <p:nvSpPr>
          <p:cNvPr id="186371" name="Text Box 3"/>
          <p:cNvSpPr txBox="1">
            <a:spLocks noChangeArrowheads="1"/>
          </p:cNvSpPr>
          <p:nvPr/>
        </p:nvSpPr>
        <p:spPr bwMode="auto">
          <a:xfrm>
            <a:off x="1000811" y="1906870"/>
            <a:ext cx="7162800" cy="6413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It’s all a battle with Satan</a:t>
            </a:r>
          </a:p>
        </p:txBody>
      </p:sp>
      <p:sp>
        <p:nvSpPr>
          <p:cNvPr id="186372" name="Rectangle 4"/>
          <p:cNvSpPr>
            <a:spLocks noChangeArrowheads="1"/>
          </p:cNvSpPr>
          <p:nvPr/>
        </p:nvSpPr>
        <p:spPr bwMode="auto">
          <a:xfrm>
            <a:off x="2511438" y="3278729"/>
            <a:ext cx="4124847" cy="2062103"/>
          </a:xfrm>
          <a:prstGeom prst="rect">
            <a:avLst/>
          </a:prstGeom>
          <a:noFill/>
          <a:ln w="9525">
            <a:noFill/>
            <a:miter lim="800000"/>
            <a:headEnd/>
            <a:tailEnd/>
          </a:ln>
          <a:effectLst/>
        </p:spPr>
        <p:txBody>
          <a:bodyPr wrap="non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Fought Against Christ</a:t>
            </a:r>
          </a:p>
          <a:p>
            <a:pPr marL="457200" marR="0" lvl="0" indent="-4572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Birth</a:t>
            </a:r>
          </a:p>
          <a:p>
            <a:pPr marL="457200" marR="0" lvl="0" indent="-4572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Death</a:t>
            </a:r>
          </a:p>
          <a:p>
            <a:pPr marL="457200" marR="0" lvl="0" indent="-4572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Then his people</a:t>
            </a:r>
          </a:p>
        </p:txBody>
      </p:sp>
      <p:sp>
        <p:nvSpPr>
          <p:cNvPr id="5" name="Rectangle 4"/>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
        <p:nvSpPr>
          <p:cNvPr id="2" name="Slide Number Placeholder 1">
            <a:extLst>
              <a:ext uri="{FF2B5EF4-FFF2-40B4-BE49-F238E27FC236}">
                <a16:creationId xmlns:a16="http://schemas.microsoft.com/office/drawing/2014/main" id="{3B41BA2E-BB7C-4CD6-84CC-F41B4C5EC3B6}"/>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90656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fade">
                                      <p:cBhvr>
                                        <p:cTn id="7" dur="1000"/>
                                        <p:tgtEl>
                                          <p:spTgt spid="186372"/>
                                        </p:tgtEl>
                                      </p:cBhvr>
                                    </p:animEffect>
                                    <p:anim calcmode="lin" valueType="num">
                                      <p:cBhvr>
                                        <p:cTn id="8" dur="1000" fill="hold"/>
                                        <p:tgtEl>
                                          <p:spTgt spid="186372"/>
                                        </p:tgtEl>
                                        <p:attrNameLst>
                                          <p:attrName>ppt_x</p:attrName>
                                        </p:attrNameLst>
                                      </p:cBhvr>
                                      <p:tavLst>
                                        <p:tav tm="0">
                                          <p:val>
                                            <p:strVal val="#ppt_x"/>
                                          </p:val>
                                        </p:tav>
                                        <p:tav tm="100000">
                                          <p:val>
                                            <p:strVal val="#ppt_x"/>
                                          </p:val>
                                        </p:tav>
                                      </p:tavLst>
                                    </p:anim>
                                    <p:anim calcmode="lin" valueType="num">
                                      <p:cBhvr>
                                        <p:cTn id="9" dur="1000" fill="hold"/>
                                        <p:tgtEl>
                                          <p:spTgt spid="1863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6371"/>
                                        </p:tgtEl>
                                        <p:attrNameLst>
                                          <p:attrName>style.visibility</p:attrName>
                                        </p:attrNameLst>
                                      </p:cBhvr>
                                      <p:to>
                                        <p:strVal val="visible"/>
                                      </p:to>
                                    </p:set>
                                    <p:animEffect transition="in" filter="fade">
                                      <p:cBhvr>
                                        <p:cTn id="14" dur="1000"/>
                                        <p:tgtEl>
                                          <p:spTgt spid="186371"/>
                                        </p:tgtEl>
                                      </p:cBhvr>
                                    </p:animEffect>
                                    <p:anim calcmode="lin" valueType="num">
                                      <p:cBhvr>
                                        <p:cTn id="15" dur="1000" fill="hold"/>
                                        <p:tgtEl>
                                          <p:spTgt spid="186371"/>
                                        </p:tgtEl>
                                        <p:attrNameLst>
                                          <p:attrName>ppt_x</p:attrName>
                                        </p:attrNameLst>
                                      </p:cBhvr>
                                      <p:tavLst>
                                        <p:tav tm="0">
                                          <p:val>
                                            <p:strVal val="#ppt_x"/>
                                          </p:val>
                                        </p:tav>
                                        <p:tav tm="100000">
                                          <p:val>
                                            <p:strVal val="#ppt_x"/>
                                          </p:val>
                                        </p:tav>
                                      </p:tavLst>
                                    </p:anim>
                                    <p:anim calcmode="lin" valueType="num">
                                      <p:cBhvr>
                                        <p:cTn id="16" dur="1000" fill="hold"/>
                                        <p:tgtEl>
                                          <p:spTgt spid="186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p:bldP spid="18637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07"/>
            <a:ext cx="7772400" cy="1470025"/>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Book of Revelation</a:t>
            </a:r>
            <a:r>
              <a:rPr lang="en-US" b="1" dirty="0">
                <a:latin typeface="Arial" panose="020B0604020202020204" pitchFamily="34" charset="0"/>
                <a:cs typeface="Arial" panose="020B0604020202020204" pitchFamily="34" charset="0"/>
              </a:rPr>
              <a:t>:</a:t>
            </a:r>
            <a:br>
              <a:rPr lang="en-US" b="1" u="sng" dirty="0">
                <a:latin typeface="Arial" panose="020B0604020202020204" pitchFamily="34" charset="0"/>
                <a:cs typeface="Arial" panose="020B0604020202020204" pitchFamily="34" charset="0"/>
              </a:rPr>
            </a:br>
            <a:r>
              <a:rPr lang="en-US" b="1" u="sng" dirty="0">
                <a:latin typeface="Arial" panose="020B0604020202020204" pitchFamily="34" charset="0"/>
                <a:cs typeface="Arial" panose="020B0604020202020204" pitchFamily="34" charset="0"/>
              </a:rPr>
              <a:t>Chapter 12</a:t>
            </a:r>
          </a:p>
        </p:txBody>
      </p:sp>
      <p:sp>
        <p:nvSpPr>
          <p:cNvPr id="3" name="Subtitle 2"/>
          <p:cNvSpPr>
            <a:spLocks noGrp="1"/>
          </p:cNvSpPr>
          <p:nvPr>
            <p:ph type="subTitle" idx="1"/>
          </p:nvPr>
        </p:nvSpPr>
        <p:spPr>
          <a:xfrm>
            <a:off x="235668" y="5257800"/>
            <a:ext cx="8691514" cy="1371600"/>
          </a:xfrm>
          <a:solidFill>
            <a:schemeClr val="bg1"/>
          </a:solidFill>
          <a:ln w="38100">
            <a:noFill/>
          </a:ln>
        </p:spPr>
        <p:txBody>
          <a:bodyPr>
            <a:noAutofit/>
          </a:bodyPr>
          <a:lstStyle/>
          <a:p>
            <a:r>
              <a:rPr lang="en-US" sz="4000" b="1" dirty="0">
                <a:solidFill>
                  <a:schemeClr val="tx1"/>
                </a:solidFill>
                <a:latin typeface="Arial" panose="020B0604020202020204" pitchFamily="34" charset="0"/>
                <a:cs typeface="Arial" panose="020B0604020202020204" pitchFamily="34" charset="0"/>
              </a:rPr>
              <a:t>Basis of the Conflict – The Woman, The Dragon, and The Child</a:t>
            </a:r>
          </a:p>
        </p:txBody>
      </p:sp>
      <p:pic>
        <p:nvPicPr>
          <p:cNvPr id="1026" name="Picture 2" descr="D:\72 dpi JPEG\17 Woman and the Drag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64" y="1941951"/>
            <a:ext cx="7696199" cy="32773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F3A3CD3-6EF9-454D-B68B-C756E5BB0CD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4232910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3" name="Content Placeholder 2"/>
          <p:cNvSpPr>
            <a:spLocks noGrp="1"/>
          </p:cNvSpPr>
          <p:nvPr>
            <p:ph idx="1"/>
          </p:nvPr>
        </p:nvSpPr>
        <p:spPr>
          <a:xfrm>
            <a:off x="122548" y="1600202"/>
            <a:ext cx="8898904" cy="2803844"/>
          </a:xfrm>
          <a:solidFill>
            <a:schemeClr val="bg1"/>
          </a:solidFill>
          <a:ln w="38100">
            <a:noFill/>
          </a:ln>
        </p:spPr>
        <p:txBody>
          <a:bodyPr wrap="square">
            <a:spAutoFit/>
          </a:bodyPr>
          <a:lstStyle/>
          <a:p>
            <a:r>
              <a:rPr lang="en-US" sz="3600" b="1" dirty="0">
                <a:latin typeface="Arial" panose="020B0604020202020204" pitchFamily="34" charset="0"/>
                <a:cs typeface="Arial" panose="020B0604020202020204" pitchFamily="34" charset="0"/>
              </a:rPr>
              <a:t>Basic outline </a:t>
            </a:r>
            <a:r>
              <a:rPr lang="en-US" sz="3600" dirty="0">
                <a:latin typeface="Arial" panose="020B0604020202020204" pitchFamily="34" charset="0"/>
                <a:cs typeface="Arial" panose="020B0604020202020204" pitchFamily="34" charset="0"/>
              </a:rPr>
              <a:t>of Revelation:</a:t>
            </a:r>
          </a:p>
          <a:p>
            <a:pPr lvl="1"/>
            <a:r>
              <a:rPr lang="en-US" sz="3100" dirty="0">
                <a:latin typeface="Arial" panose="020B0604020202020204" pitchFamily="34" charset="0"/>
                <a:cs typeface="Arial" panose="020B0604020202020204" pitchFamily="34" charset="0"/>
              </a:rPr>
              <a:t>The church’s </a:t>
            </a:r>
            <a:r>
              <a:rPr lang="en-US" sz="3100" b="1" u="sng" dirty="0">
                <a:latin typeface="Arial" panose="020B0604020202020204" pitchFamily="34" charset="0"/>
                <a:cs typeface="Arial" panose="020B0604020202020204" pitchFamily="34" charset="0"/>
              </a:rPr>
              <a:t>conflict</a:t>
            </a:r>
            <a:r>
              <a:rPr lang="en-US" sz="3100" dirty="0">
                <a:latin typeface="Arial" panose="020B0604020202020204" pitchFamily="34" charset="0"/>
                <a:cs typeface="Arial" panose="020B0604020202020204" pitchFamily="34" charset="0"/>
              </a:rPr>
              <a:t> in and with the world</a:t>
            </a:r>
          </a:p>
          <a:p>
            <a:pPr lvl="2">
              <a:spcBef>
                <a:spcPts val="0"/>
              </a:spcBef>
            </a:pPr>
            <a:r>
              <a:rPr lang="en-US" sz="3100" b="1" dirty="0">
                <a:latin typeface="Arial" panose="020B0604020202020204" pitchFamily="34" charset="0"/>
                <a:cs typeface="Arial" panose="020B0604020202020204" pitchFamily="34" charset="0"/>
              </a:rPr>
              <a:t>Chapters 1 – 11</a:t>
            </a:r>
          </a:p>
          <a:p>
            <a:pPr lvl="1">
              <a:spcBef>
                <a:spcPts val="1200"/>
              </a:spcBef>
            </a:pPr>
            <a:r>
              <a:rPr lang="en-US" sz="3100" dirty="0">
                <a:latin typeface="Arial" panose="020B0604020202020204" pitchFamily="34" charset="0"/>
                <a:cs typeface="Arial" panose="020B0604020202020204" pitchFamily="34" charset="0"/>
              </a:rPr>
              <a:t>The inner </a:t>
            </a:r>
            <a:r>
              <a:rPr lang="en-US" sz="3100" b="1" u="sng" dirty="0">
                <a:latin typeface="Arial" panose="020B0604020202020204" pitchFamily="34" charset="0"/>
                <a:cs typeface="Arial" panose="020B0604020202020204" pitchFamily="34" charset="0"/>
              </a:rPr>
              <a:t>struggle</a:t>
            </a:r>
            <a:r>
              <a:rPr lang="en-US" sz="3100" dirty="0">
                <a:latin typeface="Arial" panose="020B0604020202020204" pitchFamily="34" charset="0"/>
                <a:cs typeface="Arial" panose="020B0604020202020204" pitchFamily="34" charset="0"/>
              </a:rPr>
              <a:t> between Christ and Satan</a:t>
            </a:r>
          </a:p>
          <a:p>
            <a:pPr lvl="2">
              <a:spcBef>
                <a:spcPts val="0"/>
              </a:spcBef>
            </a:pPr>
            <a:r>
              <a:rPr lang="en-US" sz="3100" b="1" dirty="0">
                <a:latin typeface="Arial" panose="020B0604020202020204" pitchFamily="34" charset="0"/>
                <a:cs typeface="Arial" panose="020B0604020202020204" pitchFamily="34" charset="0"/>
              </a:rPr>
              <a:t>Chapters 12 – 22</a:t>
            </a:r>
          </a:p>
        </p:txBody>
      </p:sp>
      <p:sp>
        <p:nvSpPr>
          <p:cNvPr id="4" name="Rectangle 3">
            <a:extLst>
              <a:ext uri="{FF2B5EF4-FFF2-40B4-BE49-F238E27FC236}">
                <a16:creationId xmlns:a16="http://schemas.microsoft.com/office/drawing/2014/main" id="{1D6813A2-B5FE-4B93-83A4-790AE9DF8EC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9036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heel(1)">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2708434"/>
          </a:xfrm>
          <a:solidFill>
            <a:schemeClr val="bg1"/>
          </a:solidFill>
          <a:ln w="38100">
            <a:noFill/>
          </a:ln>
        </p:spPr>
        <p:txBody>
          <a:bodyPr>
            <a:spAutoFit/>
          </a:bodyPr>
          <a:lstStyle/>
          <a:p>
            <a:r>
              <a:rPr lang="en-US" dirty="0">
                <a:latin typeface="Arial" panose="020B0604020202020204" pitchFamily="34" charset="0"/>
                <a:cs typeface="Arial" panose="020B0604020202020204" pitchFamily="34" charset="0"/>
              </a:rPr>
              <a:t>Chapter 12 begins </a:t>
            </a:r>
            <a:r>
              <a:rPr lang="en-US" b="1" dirty="0">
                <a:latin typeface="Arial" panose="020B0604020202020204" pitchFamily="34" charset="0"/>
                <a:cs typeface="Arial" panose="020B0604020202020204" pitchFamily="34" charset="0"/>
              </a:rPr>
              <a:t>Part 2</a:t>
            </a:r>
            <a:r>
              <a:rPr lang="en-US" dirty="0">
                <a:latin typeface="Arial" panose="020B0604020202020204" pitchFamily="34" charset="0"/>
                <a:cs typeface="Arial" panose="020B0604020202020204" pitchFamily="34" charset="0"/>
              </a:rPr>
              <a:t> of the Apocalypse.</a:t>
            </a:r>
          </a:p>
          <a:p>
            <a:pPr>
              <a:spcBef>
                <a:spcPts val="1200"/>
              </a:spcBef>
            </a:pPr>
            <a:r>
              <a:rPr lang="en-US" dirty="0">
                <a:latin typeface="Arial" panose="020B0604020202020204" pitchFamily="34" charset="0"/>
                <a:cs typeface="Arial" panose="020B0604020202020204" pitchFamily="34" charset="0"/>
              </a:rPr>
              <a:t>This part focuses on the </a:t>
            </a:r>
            <a:r>
              <a:rPr lang="en-US" b="1" dirty="0">
                <a:latin typeface="Arial" panose="020B0604020202020204" pitchFamily="34" charset="0"/>
                <a:cs typeface="Arial" panose="020B0604020202020204" pitchFamily="34" charset="0"/>
              </a:rPr>
              <a:t>sins of the empire </a:t>
            </a:r>
            <a:r>
              <a:rPr lang="en-US" dirty="0">
                <a:latin typeface="Arial" panose="020B0604020202020204" pitchFamily="34" charset="0"/>
                <a:cs typeface="Arial" panose="020B0604020202020204" pitchFamily="34" charset="0"/>
              </a:rPr>
              <a:t>and how </a:t>
            </a:r>
            <a:r>
              <a:rPr lang="en-US" b="1" dirty="0">
                <a:latin typeface="Arial" panose="020B0604020202020204" pitchFamily="34" charset="0"/>
                <a:cs typeface="Arial" panose="020B0604020202020204" pitchFamily="34" charset="0"/>
              </a:rPr>
              <a:t>complete its overthrow will be.</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F5FEAA76-7183-4E7A-8A00-251B6483C64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404218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930581"/>
          </a:xfrm>
          <a:solidFill>
            <a:schemeClr val="bg1"/>
          </a:solidFill>
          <a:ln w="38100">
            <a:noFill/>
          </a:ln>
        </p:spPr>
        <p:txBody>
          <a:bodyPr>
            <a:spAutoFit/>
          </a:bodyPr>
          <a:lstStyle/>
          <a:p>
            <a:pPr marL="0" indent="0">
              <a:buNone/>
            </a:pPr>
            <a:r>
              <a:rPr lang="en-US" dirty="0">
                <a:latin typeface="Arial" panose="020B0604020202020204" pitchFamily="34" charset="0"/>
                <a:cs typeface="Arial" panose="020B0604020202020204" pitchFamily="34" charset="0"/>
              </a:rPr>
              <a:t>Revelation was written in a </a:t>
            </a:r>
            <a:r>
              <a:rPr lang="en-US" b="1" dirty="0">
                <a:latin typeface="Arial" panose="020B0604020202020204" pitchFamily="34" charset="0"/>
                <a:cs typeface="Arial" panose="020B0604020202020204" pitchFamily="34" charset="0"/>
              </a:rPr>
              <a:t>recapitulation pattern </a:t>
            </a:r>
            <a:r>
              <a:rPr lang="en-US" dirty="0">
                <a:latin typeface="Arial" panose="020B0604020202020204" pitchFamily="34" charset="0"/>
                <a:cs typeface="Arial" panose="020B0604020202020204" pitchFamily="34" charset="0"/>
              </a:rPr>
              <a:t>…</a:t>
            </a:r>
          </a:p>
          <a:p>
            <a:r>
              <a:rPr lang="en-US" dirty="0">
                <a:latin typeface="Arial Narrow" panose="020B0606020202030204" pitchFamily="34" charset="0"/>
              </a:rPr>
              <a:t>First, the </a:t>
            </a:r>
            <a:r>
              <a:rPr lang="en-US" b="1" dirty="0">
                <a:latin typeface="Arial Narrow" panose="020B0606020202030204" pitchFamily="34" charset="0"/>
              </a:rPr>
              <a:t>outcome is revealed;</a:t>
            </a:r>
            <a:r>
              <a:rPr lang="en-US" dirty="0">
                <a:latin typeface="Arial Narrow" panose="020B0606020202030204" pitchFamily="34" charset="0"/>
              </a:rPr>
              <a:t> then scenes are </a:t>
            </a:r>
            <a:r>
              <a:rPr lang="en-US" b="1" dirty="0">
                <a:latin typeface="Arial Narrow" panose="020B0606020202030204" pitchFamily="34" charset="0"/>
              </a:rPr>
              <a:t>repeated</a:t>
            </a:r>
            <a:r>
              <a:rPr lang="en-US" dirty="0">
                <a:latin typeface="Arial Narrow" panose="020B0606020202030204" pitchFamily="34" charset="0"/>
              </a:rPr>
              <a:t> to give </a:t>
            </a:r>
            <a:r>
              <a:rPr lang="en-US" b="1" dirty="0">
                <a:latin typeface="Arial Narrow" panose="020B0606020202030204" pitchFamily="34" charset="0"/>
              </a:rPr>
              <a:t>additional information</a:t>
            </a:r>
            <a:r>
              <a:rPr lang="en-US" dirty="0">
                <a:latin typeface="Arial Narrow" panose="020B0606020202030204" pitchFamily="34" charset="0"/>
              </a:rPr>
              <a:t> that explains why a certain result is reached.</a:t>
            </a:r>
          </a:p>
          <a:p>
            <a:pPr>
              <a:spcBef>
                <a:spcPts val="1200"/>
              </a:spcBef>
            </a:pPr>
            <a:r>
              <a:rPr lang="en-US" dirty="0">
                <a:latin typeface="Arial Narrow" panose="020B0606020202030204" pitchFamily="34" charset="0"/>
              </a:rPr>
              <a:t>We should be careful not to link the chapters in </a:t>
            </a:r>
            <a:r>
              <a:rPr lang="en-US" b="1" dirty="0">
                <a:latin typeface="Arial Narrow" panose="020B0606020202030204" pitchFamily="34" charset="0"/>
              </a:rPr>
              <a:t>chronological order.</a:t>
            </a:r>
          </a:p>
          <a:p>
            <a:pPr>
              <a:spcBef>
                <a:spcPts val="1200"/>
              </a:spcBef>
            </a:pPr>
            <a:r>
              <a:rPr lang="en-US" dirty="0">
                <a:latin typeface="Arial Narrow" panose="020B0606020202030204" pitchFamily="34" charset="0"/>
              </a:rPr>
              <a:t>Understand that the pageantry </a:t>
            </a:r>
            <a:r>
              <a:rPr lang="en-US" b="1" dirty="0">
                <a:latin typeface="Arial Narrow" panose="020B0606020202030204" pitchFamily="34" charset="0"/>
              </a:rPr>
              <a:t>recapitulates</a:t>
            </a:r>
            <a:r>
              <a:rPr lang="en-US" dirty="0">
                <a:latin typeface="Arial Narrow" panose="020B0606020202030204" pitchFamily="34" charset="0"/>
              </a:rPr>
              <a:t> earlier visions, </a:t>
            </a:r>
            <a:r>
              <a:rPr lang="en-US" b="1" dirty="0">
                <a:latin typeface="Arial Narrow" panose="020B0606020202030204" pitchFamily="34" charset="0"/>
              </a:rPr>
              <a:t>deepening</a:t>
            </a:r>
            <a:r>
              <a:rPr lang="en-US" dirty="0">
                <a:latin typeface="Arial Narrow" panose="020B0606020202030204" pitchFamily="34" charset="0"/>
              </a:rPr>
              <a:t> our insight.</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42ACBE5B-AC3E-4931-A7AE-3B35757B34B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39636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3538"/>
          </a:xfrm>
          <a:solidFill>
            <a:schemeClr val="bg1"/>
          </a:solidFill>
          <a:ln w="38100">
            <a:noFill/>
          </a:ln>
        </p:spPr>
        <p:txBody>
          <a:bodyPr>
            <a:spAutoFit/>
          </a:bodyPr>
          <a:lstStyle/>
          <a:p>
            <a:r>
              <a:rPr lang="en-US" dirty="0">
                <a:latin typeface="Arial Narrow" panose="020B0606020202030204" pitchFamily="34" charset="0"/>
              </a:rPr>
              <a:t>Part One tells about </a:t>
            </a:r>
            <a:r>
              <a:rPr lang="en-US" b="1" dirty="0">
                <a:latin typeface="Arial Narrow" panose="020B0606020202030204" pitchFamily="34" charset="0"/>
              </a:rPr>
              <a:t>Rome’s sins against the church.</a:t>
            </a:r>
          </a:p>
          <a:p>
            <a:pPr>
              <a:spcBef>
                <a:spcPts val="1200"/>
              </a:spcBef>
            </a:pPr>
            <a:r>
              <a:rPr lang="en-US" dirty="0">
                <a:latin typeface="Arial Narrow" panose="020B0606020202030204" pitchFamily="34" charset="0"/>
              </a:rPr>
              <a:t>God offered her time and opportunity to </a:t>
            </a:r>
            <a:r>
              <a:rPr lang="en-US" b="1" dirty="0">
                <a:latin typeface="Arial Narrow" panose="020B0606020202030204" pitchFamily="34" charset="0"/>
              </a:rPr>
              <a:t>repent</a:t>
            </a:r>
            <a:r>
              <a:rPr lang="en-US" dirty="0">
                <a:latin typeface="Arial Narrow" panose="020B0606020202030204" pitchFamily="34" charset="0"/>
              </a:rPr>
              <a:t> – salvation from doom and overthrow.</a:t>
            </a:r>
          </a:p>
          <a:p>
            <a:pPr>
              <a:spcBef>
                <a:spcPts val="1200"/>
              </a:spcBef>
            </a:pPr>
            <a:r>
              <a:rPr lang="en-US" dirty="0">
                <a:latin typeface="Arial Narrow" panose="020B0606020202030204" pitchFamily="34" charset="0"/>
              </a:rPr>
              <a:t>First six trumpets – </a:t>
            </a:r>
            <a:r>
              <a:rPr lang="en-US" b="1" dirty="0">
                <a:latin typeface="Arial Narrow" panose="020B0606020202030204" pitchFamily="34" charset="0"/>
              </a:rPr>
              <a:t>partial judgments </a:t>
            </a:r>
            <a:r>
              <a:rPr lang="en-US" dirty="0">
                <a:latin typeface="Arial Narrow" panose="020B0606020202030204" pitchFamily="34" charset="0"/>
              </a:rPr>
              <a:t>against the empire</a:t>
            </a:r>
          </a:p>
          <a:p>
            <a:pPr>
              <a:spcBef>
                <a:spcPts val="1200"/>
              </a:spcBef>
            </a:pPr>
            <a:r>
              <a:rPr lang="en-US" dirty="0">
                <a:latin typeface="Arial Narrow" panose="020B0606020202030204" pitchFamily="34" charset="0"/>
              </a:rPr>
              <a:t>Sadly, instead of repentance, hearts hardened, and repentance became </a:t>
            </a:r>
            <a:r>
              <a:rPr lang="en-US" b="1" dirty="0">
                <a:latin typeface="Arial Narrow" panose="020B0606020202030204" pitchFamily="34" charset="0"/>
              </a:rPr>
              <a:t>impossible</a:t>
            </a:r>
            <a:r>
              <a:rPr lang="en-US" dirty="0">
                <a:latin typeface="Arial Narrow" panose="020B0606020202030204" pitchFamily="34" charset="0"/>
              </a:rPr>
              <a:t>!</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BD82E056-BEA7-4355-8B24-73BD3A3255D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30873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22" y="1326826"/>
            <a:ext cx="8908330" cy="5496889"/>
          </a:xfrm>
          <a:solidFill>
            <a:schemeClr val="bg1"/>
          </a:solidFill>
          <a:ln w="38100">
            <a:noFill/>
          </a:ln>
        </p:spPr>
        <p:txBody>
          <a:bodyPr wrap="square">
            <a:spAutoFit/>
          </a:bodyPr>
          <a:lstStyle/>
          <a:p>
            <a:r>
              <a:rPr lang="en-US" dirty="0">
                <a:latin typeface="Arial Narrow" panose="020B0606020202030204" pitchFamily="34" charset="0"/>
              </a:rPr>
              <a:t>In the first </a:t>
            </a:r>
            <a:r>
              <a:rPr lang="en-US" b="1" dirty="0">
                <a:latin typeface="Arial Narrow" panose="020B0606020202030204" pitchFamily="34" charset="0"/>
              </a:rPr>
              <a:t>eleven chapters</a:t>
            </a:r>
            <a:r>
              <a:rPr lang="en-US" dirty="0">
                <a:latin typeface="Arial Narrow" panose="020B0606020202030204" pitchFamily="34" charset="0"/>
              </a:rPr>
              <a:t>:</a:t>
            </a:r>
          </a:p>
          <a:p>
            <a:pPr lvl="1"/>
            <a:r>
              <a:rPr lang="en-US" b="1" i="1" dirty="0">
                <a:latin typeface="Arial Narrow" panose="020B0606020202030204" pitchFamily="34" charset="0"/>
              </a:rPr>
              <a:t>The assured final outcome is revealed.</a:t>
            </a:r>
          </a:p>
          <a:p>
            <a:pPr lvl="1"/>
            <a:r>
              <a:rPr lang="en-US" b="1" i="1" dirty="0">
                <a:latin typeface="Arial Narrow" panose="020B0606020202030204" pitchFamily="34" charset="0"/>
              </a:rPr>
              <a:t>Characters are introduced – the beast versus God’s witnesses.</a:t>
            </a:r>
          </a:p>
          <a:p>
            <a:pPr lvl="1"/>
            <a:r>
              <a:rPr lang="en-US" b="1" i="1" dirty="0">
                <a:latin typeface="Arial Narrow" panose="020B0606020202030204" pitchFamily="34" charset="0"/>
              </a:rPr>
              <a:t>Winners are announced – </a:t>
            </a:r>
            <a:r>
              <a:rPr lang="en-US" sz="3200" b="1" i="1" dirty="0">
                <a:latin typeface="Arial Narrow" panose="020B0606020202030204" pitchFamily="34" charset="0"/>
              </a:rPr>
              <a:t>Christ and the saints</a:t>
            </a:r>
            <a:r>
              <a:rPr lang="en-US" b="1" i="1" dirty="0">
                <a:latin typeface="Arial Narrow" panose="020B0606020202030204" pitchFamily="34" charset="0"/>
              </a:rPr>
              <a:t> (church).</a:t>
            </a:r>
          </a:p>
          <a:p>
            <a:pPr lvl="1"/>
            <a:r>
              <a:rPr lang="en-US" b="1" i="1" dirty="0">
                <a:latin typeface="Arial Narrow" panose="020B0606020202030204" pitchFamily="34" charset="0"/>
              </a:rPr>
              <a:t>Several questions remain unanswered … Introduction to Chapters 12ff</a:t>
            </a:r>
          </a:p>
          <a:p>
            <a:pPr lvl="2">
              <a:spcBef>
                <a:spcPts val="0"/>
              </a:spcBef>
            </a:pPr>
            <a:r>
              <a:rPr lang="en-US" b="1" i="1" dirty="0">
                <a:latin typeface="Arial Narrow" panose="020B0606020202030204" pitchFamily="34" charset="0"/>
              </a:rPr>
              <a:t>Why the hostility toward the church and persecution of the saints?</a:t>
            </a:r>
          </a:p>
          <a:p>
            <a:pPr lvl="2">
              <a:spcBef>
                <a:spcPts val="0"/>
              </a:spcBef>
            </a:pPr>
            <a:r>
              <a:rPr lang="en-US" b="1" i="1" dirty="0">
                <a:latin typeface="Arial Narrow" panose="020B0606020202030204" pitchFamily="34" charset="0"/>
              </a:rPr>
              <a:t>From whence comes the power that motivates the persecutors?</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E0D0DE2C-E2D7-44A3-BEA0-7010DF69979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365024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082"/>
            <a:ext cx="8229600" cy="769441"/>
          </a:xfrm>
          <a:solidFill>
            <a:schemeClr val="bg1"/>
          </a:solidFill>
          <a:ln w="38100">
            <a:solidFill>
              <a:schemeClr val="accent5">
                <a:lumMod val="50000"/>
              </a:schemeClr>
            </a:solidFill>
          </a:ln>
        </p:spPr>
        <p:txBody>
          <a:bodyPr>
            <a:spAutoFit/>
          </a:bodyPr>
          <a:lstStyle/>
          <a:p>
            <a:r>
              <a:rPr lang="en-US" b="1" u="sng" dirty="0">
                <a:latin typeface="Arial Narrow" panose="020B0606020202030204" pitchFamily="34" charset="0"/>
                <a:cs typeface="Arial" panose="020B0604020202020204" pitchFamily="34" charset="0"/>
              </a:rPr>
              <a:t>Seventh</a:t>
            </a:r>
            <a:r>
              <a:rPr lang="en-US" b="1" u="sng" dirty="0">
                <a:latin typeface="Arial" panose="020B0604020202020204" pitchFamily="34" charset="0"/>
                <a:cs typeface="Arial" panose="020B0604020202020204" pitchFamily="34" charset="0"/>
              </a:rPr>
              <a:t> Trumpet – Third Woe</a:t>
            </a:r>
          </a:p>
        </p:txBody>
      </p:sp>
      <p:sp>
        <p:nvSpPr>
          <p:cNvPr id="3" name="Content Placeholder 2"/>
          <p:cNvSpPr>
            <a:spLocks noGrp="1"/>
          </p:cNvSpPr>
          <p:nvPr>
            <p:ph idx="1"/>
          </p:nvPr>
        </p:nvSpPr>
        <p:spPr>
          <a:xfrm>
            <a:off x="131975" y="1534209"/>
            <a:ext cx="8880050" cy="5016758"/>
          </a:xfrm>
          <a:solidFill>
            <a:schemeClr val="bg1"/>
          </a:solidFill>
          <a:ln w="38100">
            <a:solidFill>
              <a:schemeClr val="accent5">
                <a:lumMod val="50000"/>
              </a:schemeClr>
            </a:solidFill>
          </a:ln>
        </p:spPr>
        <p:txBody>
          <a:bodyPr wrap="square">
            <a:spAutoFit/>
          </a:bodyPr>
          <a:lstStyle/>
          <a:p>
            <a:pPr>
              <a:spcBef>
                <a:spcPts val="0"/>
              </a:spcBef>
            </a:pPr>
            <a:r>
              <a:rPr lang="en-US" sz="3100" b="1" dirty="0">
                <a:latin typeface="Arial Narrow" panose="020B0606020202030204" pitchFamily="34" charset="0"/>
              </a:rPr>
              <a:t>The seventh trumpet </a:t>
            </a:r>
            <a:r>
              <a:rPr lang="en-US" sz="3100" dirty="0">
                <a:latin typeface="Arial Narrow" panose="020B0606020202030204" pitchFamily="34" charset="0"/>
              </a:rPr>
              <a:t>sounded, and there were </a:t>
            </a:r>
            <a:r>
              <a:rPr lang="en-US" sz="3100" i="1" dirty="0">
                <a:latin typeface="Arial Narrow" panose="020B0606020202030204" pitchFamily="34" charset="0"/>
              </a:rPr>
              <a:t>“loud voices in heaven”</a:t>
            </a:r>
            <a:r>
              <a:rPr lang="en-US" sz="3100" dirty="0">
                <a:latin typeface="Arial Narrow" panose="020B0606020202030204" pitchFamily="34" charset="0"/>
              </a:rPr>
              <a:t> (NASV)</a:t>
            </a:r>
          </a:p>
          <a:p>
            <a:pPr>
              <a:spcBef>
                <a:spcPts val="0"/>
              </a:spcBef>
            </a:pPr>
            <a:r>
              <a:rPr lang="en-US" sz="3100" dirty="0">
                <a:latin typeface="Arial Narrow" panose="020B0606020202030204" pitchFamily="34" charset="0"/>
              </a:rPr>
              <a:t>“</a:t>
            </a:r>
            <a:r>
              <a:rPr lang="en-US" sz="3100" i="1" dirty="0">
                <a:latin typeface="Arial Narrow" panose="020B0606020202030204" pitchFamily="34" charset="0"/>
              </a:rPr>
              <a:t>The kingdom of the world is become (the kingdom) of our Lord.”</a:t>
            </a:r>
            <a:r>
              <a:rPr lang="en-US" sz="3100" dirty="0">
                <a:latin typeface="Arial Narrow" panose="020B0606020202030204" pitchFamily="34" charset="0"/>
              </a:rPr>
              <a:t> (verse 15)</a:t>
            </a:r>
          </a:p>
          <a:p>
            <a:pPr>
              <a:spcBef>
                <a:spcPts val="0"/>
              </a:spcBef>
            </a:pPr>
            <a:r>
              <a:rPr lang="en-US" sz="3100" dirty="0">
                <a:latin typeface="Arial Narrow" panose="020B0606020202030204" pitchFamily="34" charset="0"/>
              </a:rPr>
              <a:t>This section </a:t>
            </a:r>
            <a:r>
              <a:rPr lang="en-US" sz="3100" b="1" dirty="0">
                <a:latin typeface="Arial Narrow" panose="020B0606020202030204" pitchFamily="34" charset="0"/>
              </a:rPr>
              <a:t>anticipates</a:t>
            </a:r>
            <a:r>
              <a:rPr lang="en-US" sz="3100" dirty="0">
                <a:latin typeface="Arial Narrow" panose="020B0606020202030204" pitchFamily="34" charset="0"/>
              </a:rPr>
              <a:t> the fall of Rome – fourth kingdom in Daniel’s prophesy </a:t>
            </a:r>
            <a:r>
              <a:rPr lang="en-US" sz="3100" b="1" dirty="0">
                <a:latin typeface="Arial Narrow" panose="020B0606020202030204" pitchFamily="34" charset="0"/>
              </a:rPr>
              <a:t>(Daniel 2:37-45; 7:14, 27).</a:t>
            </a:r>
            <a:endParaRPr lang="en-US" sz="3100" dirty="0">
              <a:latin typeface="Arial Narrow" panose="020B0606020202030204" pitchFamily="34" charset="0"/>
            </a:endParaRPr>
          </a:p>
          <a:p>
            <a:pPr>
              <a:spcBef>
                <a:spcPts val="0"/>
              </a:spcBef>
            </a:pPr>
            <a:r>
              <a:rPr lang="en-US" sz="3600" b="1" dirty="0">
                <a:latin typeface="Arial Narrow" panose="020B0606020202030204" pitchFamily="34" charset="0"/>
              </a:rPr>
              <a:t>The kingdom of God cannot be destroyed! </a:t>
            </a:r>
            <a:br>
              <a:rPr lang="en-US" sz="3600" b="1" dirty="0">
                <a:latin typeface="Arial Narrow" panose="020B0606020202030204" pitchFamily="34" charset="0"/>
              </a:rPr>
            </a:br>
            <a:r>
              <a:rPr lang="en-US" sz="3600" b="1" dirty="0">
                <a:latin typeface="Arial Narrow" panose="020B0606020202030204" pitchFamily="34" charset="0"/>
              </a:rPr>
              <a:t>cf. Hebrews 12:28</a:t>
            </a:r>
          </a:p>
          <a:p>
            <a:pPr>
              <a:spcBef>
                <a:spcPts val="0"/>
              </a:spcBef>
            </a:pPr>
            <a:r>
              <a:rPr lang="en-US" sz="3100" dirty="0">
                <a:latin typeface="Arial Narrow" panose="020B0606020202030204" pitchFamily="34" charset="0"/>
              </a:rPr>
              <a:t>God’s kingdom has </a:t>
            </a:r>
            <a:r>
              <a:rPr lang="en-US" sz="3100" b="1" dirty="0">
                <a:latin typeface="Arial Narrow" panose="020B0606020202030204" pitchFamily="34" charset="0"/>
              </a:rPr>
              <a:t>won</a:t>
            </a:r>
            <a:r>
              <a:rPr lang="en-US" sz="3100" dirty="0">
                <a:latin typeface="Arial Narrow" panose="020B0606020202030204" pitchFamily="34" charset="0"/>
              </a:rPr>
              <a:t>!</a:t>
            </a:r>
          </a:p>
          <a:p>
            <a:pPr>
              <a:spcBef>
                <a:spcPts val="0"/>
              </a:spcBef>
            </a:pPr>
            <a:r>
              <a:rPr lang="en-US" sz="3100" dirty="0">
                <a:latin typeface="Arial Narrow" panose="020B0606020202030204" pitchFamily="34" charset="0"/>
              </a:rPr>
              <a:t>He will reign </a:t>
            </a:r>
            <a:r>
              <a:rPr lang="en-US" sz="3100" b="1" dirty="0">
                <a:latin typeface="Arial Narrow" panose="020B0606020202030204" pitchFamily="34" charset="0"/>
              </a:rPr>
              <a:t>forever</a:t>
            </a:r>
            <a:r>
              <a:rPr lang="en-US" sz="3100" dirty="0">
                <a:latin typeface="Arial Narrow" panose="020B0606020202030204" pitchFamily="34" charset="0"/>
              </a:rPr>
              <a:t>!</a:t>
            </a:r>
          </a:p>
        </p:txBody>
      </p:sp>
      <p:sp>
        <p:nvSpPr>
          <p:cNvPr id="4" name="Rectangle 3">
            <a:extLst>
              <a:ext uri="{FF2B5EF4-FFF2-40B4-BE49-F238E27FC236}">
                <a16:creationId xmlns:a16="http://schemas.microsoft.com/office/drawing/2014/main" id="{4A70303E-0398-4B4F-94BB-A939082D157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28821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heel(1)">
                                      <p:cBhvr>
                                        <p:cTn id="30" dur="2000"/>
                                        <p:tgtEl>
                                          <p:spTgt spid="3">
                                            <p:txEl>
                                              <p:pRg st="4" end="4"/>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47" y="1581354"/>
            <a:ext cx="8917757" cy="4893647"/>
          </a:xfrm>
          <a:solidFill>
            <a:schemeClr val="bg1"/>
          </a:solidFill>
          <a:ln w="38100">
            <a:noFill/>
          </a:ln>
        </p:spPr>
        <p:txBody>
          <a:bodyPr wrap="square">
            <a:spAutoFit/>
          </a:bodyPr>
          <a:lstStyle/>
          <a:p>
            <a:pPr>
              <a:spcBef>
                <a:spcPts val="0"/>
              </a:spcBef>
            </a:pPr>
            <a:r>
              <a:rPr lang="en-US" dirty="0">
                <a:latin typeface="Arial Narrow" panose="020B0606020202030204" pitchFamily="34" charset="0"/>
              </a:rPr>
              <a:t>In the first </a:t>
            </a:r>
            <a:r>
              <a:rPr lang="en-US" b="1" dirty="0">
                <a:latin typeface="Arial Narrow" panose="020B0606020202030204" pitchFamily="34" charset="0"/>
              </a:rPr>
              <a:t>eleven chapters</a:t>
            </a:r>
            <a:r>
              <a:rPr lang="en-US" dirty="0">
                <a:latin typeface="Arial Narrow" panose="020B0606020202030204" pitchFamily="34" charset="0"/>
              </a:rPr>
              <a:t>:</a:t>
            </a:r>
          </a:p>
          <a:p>
            <a:pPr lvl="1">
              <a:spcBef>
                <a:spcPts val="0"/>
              </a:spcBef>
            </a:pPr>
            <a:r>
              <a:rPr lang="en-US" b="1" i="1" dirty="0">
                <a:latin typeface="Arial Narrow" panose="020B0606020202030204" pitchFamily="34" charset="0"/>
              </a:rPr>
              <a:t>Christ controls the world’s destiny.</a:t>
            </a:r>
          </a:p>
          <a:p>
            <a:pPr lvl="1">
              <a:spcBef>
                <a:spcPts val="0"/>
              </a:spcBef>
            </a:pPr>
            <a:r>
              <a:rPr lang="en-US" b="1" i="1" dirty="0">
                <a:latin typeface="Arial Narrow" panose="020B0606020202030204" pitchFamily="34" charset="0"/>
              </a:rPr>
              <a:t>He walks in the midst of the churches.</a:t>
            </a:r>
          </a:p>
          <a:p>
            <a:pPr lvl="1">
              <a:spcBef>
                <a:spcPts val="0"/>
              </a:spcBef>
            </a:pPr>
            <a:r>
              <a:rPr lang="en-US" b="1" i="1" dirty="0">
                <a:latin typeface="Arial Narrow" panose="020B0606020202030204" pitchFamily="34" charset="0"/>
              </a:rPr>
              <a:t>He is aware of the struggles and conflicts they face.</a:t>
            </a:r>
          </a:p>
          <a:p>
            <a:pPr lvl="1">
              <a:spcBef>
                <a:spcPts val="0"/>
              </a:spcBef>
            </a:pPr>
            <a:r>
              <a:rPr lang="en-US" b="1" i="1" dirty="0">
                <a:latin typeface="Arial Narrow" panose="020B0606020202030204" pitchFamily="34" charset="0"/>
              </a:rPr>
              <a:t>He has authority to carry out God’s plans.</a:t>
            </a:r>
          </a:p>
          <a:p>
            <a:pPr lvl="1">
              <a:spcBef>
                <a:spcPts val="0"/>
              </a:spcBef>
            </a:pPr>
            <a:r>
              <a:rPr lang="en-US" b="1" i="1" dirty="0">
                <a:latin typeface="Arial Narrow" panose="020B0606020202030204" pitchFamily="34" charset="0"/>
              </a:rPr>
              <a:t>Book opened – it summarizes, from the gospel’s first message, God’s dealings with those on earth.</a:t>
            </a:r>
          </a:p>
          <a:p>
            <a:pPr lvl="1">
              <a:spcBef>
                <a:spcPts val="0"/>
              </a:spcBef>
            </a:pPr>
            <a:r>
              <a:rPr lang="en-US" b="1" i="1" dirty="0">
                <a:latin typeface="Arial Narrow" panose="020B0606020202030204" pitchFamily="34" charset="0"/>
              </a:rPr>
              <a:t>Men are called to repentance.</a:t>
            </a:r>
          </a:p>
          <a:p>
            <a:pPr lvl="1">
              <a:spcBef>
                <a:spcPts val="0"/>
              </a:spcBef>
            </a:pPr>
            <a:r>
              <a:rPr lang="en-US" b="1" i="1" dirty="0">
                <a:latin typeface="Arial Narrow" panose="020B0606020202030204" pitchFamily="34" charset="0"/>
              </a:rPr>
              <a:t>There are warnings (trumpets). Time is running out.</a:t>
            </a:r>
          </a:p>
          <a:p>
            <a:pPr lvl="1">
              <a:spcBef>
                <a:spcPts val="0"/>
              </a:spcBef>
            </a:pPr>
            <a:r>
              <a:rPr lang="en-US" b="1" i="1" dirty="0">
                <a:latin typeface="Arial Narrow" panose="020B0606020202030204" pitchFamily="34" charset="0"/>
              </a:rPr>
              <a:t>A brief summary of the result in chapter 11 … stay tuned; more details will be forthcoming!</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3E36235F-FAF1-429D-934A-9383B60503D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15500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88" y="1600200"/>
            <a:ext cx="8545398" cy="5066002"/>
          </a:xfrm>
          <a:solidFill>
            <a:schemeClr val="bg1"/>
          </a:solidFill>
          <a:ln w="38100">
            <a:noFill/>
          </a:ln>
        </p:spPr>
        <p:txBody>
          <a:bodyPr wrap="square">
            <a:spAutoFit/>
          </a:bodyPr>
          <a:lstStyle/>
          <a:p>
            <a:r>
              <a:rPr lang="en-US" dirty="0">
                <a:latin typeface="Arial Narrow" panose="020B0606020202030204" pitchFamily="34" charset="0"/>
              </a:rPr>
              <a:t>The next </a:t>
            </a:r>
            <a:r>
              <a:rPr lang="en-US" b="1" dirty="0">
                <a:latin typeface="Arial Narrow" panose="020B0606020202030204" pitchFamily="34" charset="0"/>
              </a:rPr>
              <a:t>eleven chapters </a:t>
            </a:r>
            <a:r>
              <a:rPr lang="en-US" dirty="0">
                <a:latin typeface="Arial Narrow" panose="020B0606020202030204" pitchFamily="34" charset="0"/>
              </a:rPr>
              <a:t>will reveal:</a:t>
            </a:r>
          </a:p>
          <a:p>
            <a:pPr lvl="1"/>
            <a:r>
              <a:rPr lang="en-US" b="1" i="1" dirty="0">
                <a:latin typeface="Arial Narrow" panose="020B0606020202030204" pitchFamily="34" charset="0"/>
              </a:rPr>
              <a:t>Does the struggle involve just the church and Rome?</a:t>
            </a:r>
          </a:p>
          <a:p>
            <a:pPr lvl="1"/>
            <a:r>
              <a:rPr lang="en-US" b="1" i="1" dirty="0">
                <a:latin typeface="Arial Narrow" panose="020B0606020202030204" pitchFamily="34" charset="0"/>
              </a:rPr>
              <a:t>Remaining visions that show the struggle </a:t>
            </a:r>
            <a:r>
              <a:rPr lang="en-US" i="1" dirty="0">
                <a:latin typeface="Arial Narrow" panose="020B0606020202030204" pitchFamily="34" charset="0"/>
              </a:rPr>
              <a:t>“</a:t>
            </a:r>
            <a:r>
              <a:rPr lang="en-US" b="1" i="1" dirty="0">
                <a:latin typeface="Arial Narrow" panose="020B0606020202030204" pitchFamily="34" charset="0"/>
              </a:rPr>
              <a:t>behind the scenes.</a:t>
            </a:r>
            <a:r>
              <a:rPr lang="en-US" i="1" dirty="0">
                <a:latin typeface="Arial Narrow" panose="020B0606020202030204" pitchFamily="34" charset="0"/>
              </a:rPr>
              <a:t>”</a:t>
            </a:r>
          </a:p>
          <a:p>
            <a:pPr lvl="1"/>
            <a:r>
              <a:rPr lang="en-US" b="1" i="1" dirty="0">
                <a:latin typeface="Arial Narrow" panose="020B0606020202030204" pitchFamily="34" charset="0"/>
              </a:rPr>
              <a:t>It actually originates in heaven.</a:t>
            </a:r>
          </a:p>
          <a:p>
            <a:pPr lvl="1"/>
            <a:r>
              <a:rPr lang="en-US" b="1" i="1" dirty="0">
                <a:latin typeface="Arial Narrow" panose="020B0606020202030204" pitchFamily="34" charset="0"/>
              </a:rPr>
              <a:t>The battle between God and Satan.</a:t>
            </a:r>
          </a:p>
          <a:p>
            <a:pPr lvl="1"/>
            <a:r>
              <a:rPr lang="en-US" b="1" i="1" dirty="0">
                <a:latin typeface="Arial Narrow" panose="020B0606020202030204" pitchFamily="34" charset="0"/>
              </a:rPr>
              <a:t>Righteousness versus evil.</a:t>
            </a:r>
          </a:p>
          <a:p>
            <a:pPr lvl="1"/>
            <a:r>
              <a:rPr lang="en-US" b="1" i="1" dirty="0">
                <a:latin typeface="Arial Narrow" panose="020B0606020202030204" pitchFamily="34" charset="0"/>
              </a:rPr>
              <a:t>The magnitude of the heavenly conflict.</a:t>
            </a:r>
          </a:p>
          <a:p>
            <a:pPr lvl="1"/>
            <a:r>
              <a:rPr lang="en-US" b="1" i="1" dirty="0">
                <a:latin typeface="Arial Narrow" panose="020B0606020202030204" pitchFamily="34" charset="0"/>
              </a:rPr>
              <a:t>The intent of Satan and his agents is real – not imagery!</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177B96AE-805F-426A-A281-102CC34A747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33712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914400" y="1600200"/>
            <a:ext cx="7315200" cy="4525963"/>
          </a:xfrm>
          <a:prstGeom prst="rect">
            <a:avLst/>
          </a:prstGeom>
          <a:noFill/>
          <a:ln w="9525">
            <a:noFill/>
            <a:miter lim="800000"/>
            <a:headEnd/>
            <a:tailEnd/>
          </a:ln>
        </p:spPr>
      </p:pic>
      <p:sp>
        <p:nvSpPr>
          <p:cNvPr id="5" name="TextBox 4"/>
          <p:cNvSpPr txBox="1"/>
          <p:nvPr/>
        </p:nvSpPr>
        <p:spPr>
          <a:xfrm>
            <a:off x="1721388" y="2148535"/>
            <a:ext cx="5638800" cy="2554545"/>
          </a:xfrm>
          <a:prstGeom prst="rect">
            <a:avLst/>
          </a:prstGeom>
          <a:noFill/>
        </p:spPr>
        <p:txBody>
          <a:bodyPr wrap="square" rtlCol="0">
            <a:spAutoFit/>
          </a:bodyPr>
          <a:lstStyle/>
          <a:p>
            <a:pPr lvl="0" algn="ctr" defTabSz="914400"/>
            <a:r>
              <a:rPr lang="en-US" sz="3200" i="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And the four and twenty elders, who sit before God on their thrones, fell upon their faces and </a:t>
            </a:r>
            <a:r>
              <a:rPr lang="en-US" sz="3200" b="1" i="1" u="sng" dirty="0">
                <a:latin typeface="Arial" panose="020B0604020202020204" pitchFamily="34" charset="0"/>
                <a:cs typeface="Arial" panose="020B0604020202020204" pitchFamily="34" charset="0"/>
              </a:rPr>
              <a:t>worshipped God</a:t>
            </a:r>
            <a:r>
              <a:rPr lang="en-US" sz="32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4269" y="497166"/>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11:16</a:t>
            </a:r>
          </a:p>
        </p:txBody>
      </p:sp>
      <p:sp>
        <p:nvSpPr>
          <p:cNvPr id="7" name="Rectangle 6">
            <a:extLst>
              <a:ext uri="{FF2B5EF4-FFF2-40B4-BE49-F238E27FC236}">
                <a16:creationId xmlns:a16="http://schemas.microsoft.com/office/drawing/2014/main" id="{DB96996D-F2F4-430D-9CE6-82479C70CBD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257632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914400" y="1600200"/>
            <a:ext cx="7315200" cy="4876800"/>
          </a:xfrm>
          <a:prstGeom prst="rect">
            <a:avLst/>
          </a:prstGeom>
          <a:noFill/>
          <a:ln w="9525">
            <a:noFill/>
            <a:miter lim="800000"/>
            <a:headEnd/>
            <a:tailEnd/>
          </a:ln>
        </p:spPr>
      </p:pic>
      <p:sp>
        <p:nvSpPr>
          <p:cNvPr id="5" name="TextBox 4"/>
          <p:cNvSpPr txBox="1"/>
          <p:nvPr/>
        </p:nvSpPr>
        <p:spPr>
          <a:xfrm>
            <a:off x="1714892" y="2066533"/>
            <a:ext cx="5638800" cy="3046988"/>
          </a:xfrm>
          <a:prstGeom prst="rect">
            <a:avLst/>
          </a:prstGeom>
          <a:noFill/>
        </p:spPr>
        <p:txBody>
          <a:bodyPr wrap="square" rtlCol="0">
            <a:spAutoFit/>
          </a:bodyPr>
          <a:lstStyle/>
          <a:p>
            <a:pPr lvl="0" algn="ctr" defTabSz="914400"/>
            <a:r>
              <a:rPr lang="en-US" sz="3200" i="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saying, We give thee thanks, O Lord God, the Almighty, who art and who wast; because thou hast taken thy great power, and didst reign</a:t>
            </a:r>
            <a:r>
              <a:rPr lang="en-US" sz="3200" i="1" dirty="0">
                <a:latin typeface="Arial" panose="020B0604020202020204" pitchFamily="34" charset="0"/>
                <a:cs typeface="Arial" panose="020B0604020202020204" pitchFamily="34" charset="0"/>
              </a:rPr>
              <a:t>.”</a:t>
            </a:r>
            <a:endParaRPr kumimoji="0" lang="en-US" sz="320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506660"/>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11:17</a:t>
            </a:r>
          </a:p>
        </p:txBody>
      </p:sp>
      <p:sp>
        <p:nvSpPr>
          <p:cNvPr id="7" name="Rectangle 6">
            <a:extLst>
              <a:ext uri="{FF2B5EF4-FFF2-40B4-BE49-F238E27FC236}">
                <a16:creationId xmlns:a16="http://schemas.microsoft.com/office/drawing/2014/main" id="{D9C9709E-1D01-4D71-A607-50DE626166A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2272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457200" y="1600200"/>
            <a:ext cx="8153400" cy="4876800"/>
          </a:xfrm>
          <a:prstGeom prst="rect">
            <a:avLst/>
          </a:prstGeom>
          <a:noFill/>
          <a:ln w="9525">
            <a:noFill/>
            <a:miter lim="800000"/>
            <a:headEnd/>
            <a:tailEnd/>
          </a:ln>
        </p:spPr>
      </p:pic>
      <p:sp>
        <p:nvSpPr>
          <p:cNvPr id="5" name="TextBox 4"/>
          <p:cNvSpPr txBox="1"/>
          <p:nvPr/>
        </p:nvSpPr>
        <p:spPr>
          <a:xfrm>
            <a:off x="1323681" y="2015711"/>
            <a:ext cx="6324600" cy="3108543"/>
          </a:xfrm>
          <a:prstGeom prst="rect">
            <a:avLst/>
          </a:prstGeom>
          <a:noFill/>
        </p:spPr>
        <p:txBody>
          <a:bodyPr wrap="square" rtlCol="0">
            <a:spAutoFit/>
          </a:bodyPr>
          <a:lstStyle/>
          <a:p>
            <a:pPr lvl="0" algn="ctr" defTabSz="914400"/>
            <a:r>
              <a:rPr lang="en-US" sz="2800" i="1" dirty="0">
                <a:latin typeface="Arial Narrow" panose="020B0606020202030204" pitchFamily="34" charset="0"/>
              </a:rPr>
              <a:t>“</a:t>
            </a:r>
            <a:r>
              <a:rPr lang="en-US" sz="2800" b="1" i="1" dirty="0">
                <a:latin typeface="Arial Narrow" panose="020B0606020202030204" pitchFamily="34" charset="0"/>
              </a:rPr>
              <a:t>And the nations were wroth, and thy wrath came, and the time of the dead to be judged, and (the time) to give their reward to </a:t>
            </a:r>
            <a:r>
              <a:rPr lang="en-US" sz="2800" b="1" i="1" u="sng" dirty="0">
                <a:latin typeface="Arial Narrow" panose="020B0606020202030204" pitchFamily="34" charset="0"/>
              </a:rPr>
              <a:t>thy servants the prophets, and to the saints, and to them that fear thy name, the small and the great</a:t>
            </a:r>
            <a:r>
              <a:rPr lang="en-US" sz="2800" b="1" i="1" dirty="0">
                <a:latin typeface="Arial Narrow" panose="020B0606020202030204" pitchFamily="34" charset="0"/>
              </a:rPr>
              <a:t>; and to destroy them that destroy the earth</a:t>
            </a:r>
            <a:r>
              <a:rPr lang="en-US" sz="2800" i="1" dirty="0">
                <a:latin typeface="Arial Narrow" panose="020B0606020202030204" pitchFamily="34" charset="0"/>
              </a:rPr>
              <a:t>.”</a:t>
            </a:r>
          </a:p>
        </p:txBody>
      </p:sp>
      <p:sp>
        <p:nvSpPr>
          <p:cNvPr id="6" name="Title 1"/>
          <p:cNvSpPr>
            <a:spLocks noGrp="1"/>
          </p:cNvSpPr>
          <p:nvPr>
            <p:ph type="title"/>
          </p:nvPr>
        </p:nvSpPr>
        <p:spPr>
          <a:xfrm>
            <a:off x="457200" y="506770"/>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11:18</a:t>
            </a:r>
          </a:p>
        </p:txBody>
      </p:sp>
      <p:sp>
        <p:nvSpPr>
          <p:cNvPr id="7" name="Rectangle 6">
            <a:extLst>
              <a:ext uri="{FF2B5EF4-FFF2-40B4-BE49-F238E27FC236}">
                <a16:creationId xmlns:a16="http://schemas.microsoft.com/office/drawing/2014/main" id="{ECCFA6BE-D5FD-4A11-A542-E761E8CB503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6790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98182"/>
          </a:xfrm>
          <a:solidFill>
            <a:schemeClr val="bg1"/>
          </a:solidFill>
          <a:ln w="38100">
            <a:solidFill>
              <a:schemeClr val="tx1"/>
            </a:solidFill>
          </a:ln>
        </p:spPr>
        <p:txBody>
          <a:bodyPr>
            <a:spAutoFit/>
          </a:bodyPr>
          <a:lstStyle/>
          <a:p>
            <a:r>
              <a:rPr lang="en-US" dirty="0">
                <a:latin typeface="Arial Narrow" panose="020B0606020202030204" pitchFamily="34" charset="0"/>
              </a:rPr>
              <a:t>The </a:t>
            </a:r>
            <a:r>
              <a:rPr lang="en-US" b="1" dirty="0">
                <a:latin typeface="Arial Narrow" panose="020B0606020202030204" pitchFamily="34" charset="0"/>
              </a:rPr>
              <a:t>24 elders</a:t>
            </a:r>
            <a:r>
              <a:rPr lang="en-US" dirty="0">
                <a:latin typeface="Arial Narrow" panose="020B0606020202030204" pitchFamily="34" charset="0"/>
              </a:rPr>
              <a:t> (cf. Chapters 4-5)</a:t>
            </a:r>
          </a:p>
          <a:p>
            <a:pPr lvl="1">
              <a:spcBef>
                <a:spcPts val="0"/>
              </a:spcBef>
            </a:pPr>
            <a:r>
              <a:rPr lang="en-US" b="1" dirty="0">
                <a:latin typeface="Arial Narrow" panose="020B0606020202030204" pitchFamily="34" charset="0"/>
              </a:rPr>
              <a:t>Prostrate</a:t>
            </a:r>
            <a:r>
              <a:rPr lang="en-US" dirty="0">
                <a:latin typeface="Arial Narrow" panose="020B0606020202030204" pitchFamily="34" charset="0"/>
              </a:rPr>
              <a:t> themselves in worship to God</a:t>
            </a:r>
          </a:p>
          <a:p>
            <a:pPr lvl="1">
              <a:spcBef>
                <a:spcPts val="0"/>
              </a:spcBef>
            </a:pPr>
            <a:r>
              <a:rPr lang="en-US" dirty="0">
                <a:latin typeface="Arial Narrow" panose="020B0606020202030204" pitchFamily="34" charset="0"/>
              </a:rPr>
              <a:t>Offer thanksgiving to God in terms of His </a:t>
            </a:r>
            <a:r>
              <a:rPr lang="en-US" b="1" dirty="0">
                <a:latin typeface="Arial Narrow" panose="020B0606020202030204" pitchFamily="34" charset="0"/>
              </a:rPr>
              <a:t>eternity</a:t>
            </a:r>
            <a:r>
              <a:rPr lang="en-US" dirty="0">
                <a:latin typeface="Arial Narrow" panose="020B0606020202030204" pitchFamily="34" charset="0"/>
              </a:rPr>
              <a:t> and </a:t>
            </a:r>
            <a:r>
              <a:rPr lang="en-US" b="1" dirty="0">
                <a:latin typeface="Arial Narrow" panose="020B0606020202030204" pitchFamily="34" charset="0"/>
              </a:rPr>
              <a:t>power</a:t>
            </a:r>
          </a:p>
          <a:p>
            <a:pPr lvl="1">
              <a:spcBef>
                <a:spcPts val="0"/>
              </a:spcBef>
            </a:pPr>
            <a:r>
              <a:rPr lang="en-US" dirty="0">
                <a:latin typeface="Arial Narrow" panose="020B0606020202030204" pitchFamily="34" charset="0"/>
              </a:rPr>
              <a:t>Take note of his </a:t>
            </a:r>
            <a:r>
              <a:rPr lang="en-US" b="1" dirty="0">
                <a:latin typeface="Arial Narrow" panose="020B0606020202030204" pitchFamily="34" charset="0"/>
              </a:rPr>
              <a:t>royal authority </a:t>
            </a:r>
            <a:r>
              <a:rPr lang="en-US" dirty="0">
                <a:latin typeface="Arial Narrow" panose="020B0606020202030204" pitchFamily="34" charset="0"/>
              </a:rPr>
              <a:t>…</a:t>
            </a:r>
          </a:p>
          <a:p>
            <a:pPr lvl="2">
              <a:spcBef>
                <a:spcPts val="0"/>
              </a:spcBef>
            </a:pPr>
            <a:r>
              <a:rPr lang="en-US" i="1" dirty="0">
                <a:latin typeface="Arial Narrow" panose="020B0606020202030204" pitchFamily="34" charset="0"/>
              </a:rPr>
              <a:t>“</a:t>
            </a:r>
            <a:r>
              <a:rPr lang="en-US" b="1" i="1" dirty="0">
                <a:latin typeface="Arial Narrow" panose="020B0606020202030204" pitchFamily="34" charset="0"/>
              </a:rPr>
              <a:t>Because thou hast taken</a:t>
            </a:r>
            <a:r>
              <a:rPr lang="en-US" i="1" dirty="0">
                <a:latin typeface="Arial Narrow" panose="020B0606020202030204" pitchFamily="34" charset="0"/>
              </a:rPr>
              <a:t>”</a:t>
            </a:r>
            <a:r>
              <a:rPr lang="en-US" dirty="0">
                <a:latin typeface="Arial Narrow" panose="020B0606020202030204" pitchFamily="34" charset="0"/>
              </a:rPr>
              <a:t> – perfect tense</a:t>
            </a:r>
          </a:p>
          <a:p>
            <a:pPr lvl="2">
              <a:spcBef>
                <a:spcPts val="0"/>
              </a:spcBef>
            </a:pPr>
            <a:r>
              <a:rPr lang="en-US" i="1" dirty="0">
                <a:latin typeface="Arial Narrow" panose="020B0606020202030204" pitchFamily="34" charset="0"/>
              </a:rPr>
              <a:t>“</a:t>
            </a:r>
            <a:r>
              <a:rPr lang="en-US" b="1" i="1" dirty="0">
                <a:latin typeface="Arial Narrow" panose="020B0606020202030204" pitchFamily="34" charset="0"/>
              </a:rPr>
              <a:t>and didst thou</a:t>
            </a:r>
            <a:r>
              <a:rPr lang="en-US" i="1" dirty="0">
                <a:latin typeface="Arial Narrow" panose="020B0606020202030204" pitchFamily="34" charset="0"/>
              </a:rPr>
              <a:t>”</a:t>
            </a:r>
          </a:p>
          <a:p>
            <a:pPr lvl="1"/>
            <a:r>
              <a:rPr lang="en-US" dirty="0">
                <a:latin typeface="Arial Narrow" panose="020B0606020202030204" pitchFamily="34" charset="0"/>
              </a:rPr>
              <a:t>God has been </a:t>
            </a:r>
            <a:r>
              <a:rPr lang="en-US" b="1" dirty="0">
                <a:latin typeface="Arial Narrow" panose="020B0606020202030204" pitchFamily="34" charset="0"/>
              </a:rPr>
              <a:t>reigning</a:t>
            </a:r>
          </a:p>
          <a:p>
            <a:pPr lvl="1"/>
            <a:r>
              <a:rPr lang="en-US" dirty="0">
                <a:latin typeface="Arial Narrow" panose="020B0606020202030204" pitchFamily="34" charset="0"/>
              </a:rPr>
              <a:t>He has now </a:t>
            </a:r>
            <a:r>
              <a:rPr lang="en-US" b="1" dirty="0">
                <a:latin typeface="Arial Narrow" panose="020B0606020202030204" pitchFamily="34" charset="0"/>
              </a:rPr>
              <a:t>decisively dethroned evil</a:t>
            </a:r>
          </a:p>
          <a:p>
            <a:pPr lvl="1"/>
            <a:r>
              <a:rPr lang="en-US" dirty="0">
                <a:latin typeface="Arial Narrow" panose="020B0606020202030204" pitchFamily="34" charset="0"/>
              </a:rPr>
              <a:t>His kingdom has </a:t>
            </a:r>
            <a:r>
              <a:rPr lang="en-US" b="1" dirty="0">
                <a:latin typeface="Arial Narrow" panose="020B0606020202030204" pitchFamily="34" charset="0"/>
              </a:rPr>
              <a:t>won</a:t>
            </a:r>
            <a:r>
              <a:rPr lang="en-US" dirty="0">
                <a:latin typeface="Arial Narrow" panose="020B0606020202030204" pitchFamily="34" charset="0"/>
              </a:rPr>
              <a:t>!</a:t>
            </a:r>
          </a:p>
        </p:txBody>
      </p:sp>
      <p:sp>
        <p:nvSpPr>
          <p:cNvPr id="5" name="Title 1"/>
          <p:cNvSpPr>
            <a:spLocks noGrp="1"/>
          </p:cNvSpPr>
          <p:nvPr>
            <p:ph type="title"/>
          </p:nvPr>
        </p:nvSpPr>
        <p:spPr>
          <a:xfrm>
            <a:off x="457886" y="567779"/>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Defeat of Wicked Powers</a:t>
            </a:r>
          </a:p>
        </p:txBody>
      </p:sp>
      <p:sp>
        <p:nvSpPr>
          <p:cNvPr id="4" name="Rectangle 3">
            <a:extLst>
              <a:ext uri="{FF2B5EF4-FFF2-40B4-BE49-F238E27FC236}">
                <a16:creationId xmlns:a16="http://schemas.microsoft.com/office/drawing/2014/main" id="{CFB66387-6237-4A70-8B2D-3DD6893142A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8821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4" end="4"/>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5" end="5"/>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6" end="6"/>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7" end="7"/>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22804"/>
          </a:xfrm>
          <a:solidFill>
            <a:schemeClr val="bg1"/>
          </a:solidFill>
          <a:ln w="38100">
            <a:solidFill>
              <a:schemeClr val="tx1"/>
            </a:solidFill>
          </a:ln>
        </p:spPr>
        <p:txBody>
          <a:bodyPr>
            <a:spAutoFit/>
          </a:bodyPr>
          <a:lstStyle/>
          <a:p>
            <a:r>
              <a:rPr lang="en-US" dirty="0">
                <a:latin typeface="Arial Narrow" panose="020B0606020202030204" pitchFamily="34" charset="0"/>
              </a:rPr>
              <a:t>Nations enraged – </a:t>
            </a:r>
            <a:r>
              <a:rPr lang="en-US" b="1" dirty="0">
                <a:latin typeface="Arial Narrow" panose="020B0606020202030204" pitchFamily="34" charset="0"/>
              </a:rPr>
              <a:t>persecution</a:t>
            </a:r>
            <a:endParaRPr lang="en-US" dirty="0">
              <a:latin typeface="Arial Narrow" panose="020B0606020202030204" pitchFamily="34" charset="0"/>
            </a:endParaRPr>
          </a:p>
          <a:p>
            <a:r>
              <a:rPr lang="en-US" dirty="0">
                <a:latin typeface="Arial Narrow" panose="020B0606020202030204" pitchFamily="34" charset="0"/>
              </a:rPr>
              <a:t>God’s wrath – </a:t>
            </a:r>
            <a:r>
              <a:rPr lang="en-US" b="1" dirty="0">
                <a:latin typeface="Arial Narrow" panose="020B0606020202030204" pitchFamily="34" charset="0"/>
              </a:rPr>
              <a:t>vindication</a:t>
            </a:r>
            <a:endParaRPr lang="en-US" dirty="0">
              <a:latin typeface="Arial Narrow" panose="020B0606020202030204" pitchFamily="34" charset="0"/>
            </a:endParaRPr>
          </a:p>
          <a:p>
            <a:r>
              <a:rPr lang="en-US" dirty="0">
                <a:latin typeface="Arial Narrow" panose="020B0606020202030204" pitchFamily="34" charset="0"/>
              </a:rPr>
              <a:t>Wrath of the nations, </a:t>
            </a:r>
            <a:r>
              <a:rPr lang="en-US" b="1" u="sng" dirty="0">
                <a:latin typeface="Arial Narrow" panose="020B0606020202030204" pitchFamily="34" charset="0"/>
              </a:rPr>
              <a:t>versus</a:t>
            </a:r>
            <a:r>
              <a:rPr lang="en-US" dirty="0">
                <a:latin typeface="Arial Narrow" panose="020B0606020202030204" pitchFamily="34" charset="0"/>
              </a:rPr>
              <a:t> the wrath of God</a:t>
            </a:r>
          </a:p>
          <a:p>
            <a:r>
              <a:rPr lang="en-US" b="1" dirty="0">
                <a:latin typeface="Arial Narrow" panose="020B0606020202030204" pitchFamily="34" charset="0"/>
              </a:rPr>
              <a:t>War</a:t>
            </a:r>
            <a:r>
              <a:rPr lang="en-US" dirty="0">
                <a:latin typeface="Arial Narrow" panose="020B0606020202030204" pitchFamily="34" charset="0"/>
              </a:rPr>
              <a:t> between God and Satan</a:t>
            </a:r>
          </a:p>
          <a:p>
            <a:r>
              <a:rPr lang="en-US" dirty="0">
                <a:latin typeface="Arial Narrow" panose="020B0606020202030204" pitchFamily="34" charset="0"/>
              </a:rPr>
              <a:t>Reflected in the rebellious world’s </a:t>
            </a:r>
            <a:r>
              <a:rPr lang="en-US" b="1" dirty="0">
                <a:latin typeface="Arial Narrow" panose="020B0606020202030204" pitchFamily="34" charset="0"/>
              </a:rPr>
              <a:t>great assault </a:t>
            </a:r>
            <a:r>
              <a:rPr lang="en-US" dirty="0">
                <a:latin typeface="Arial Narrow" panose="020B0606020202030204" pitchFamily="34" charset="0"/>
              </a:rPr>
              <a:t>on His </a:t>
            </a:r>
            <a:r>
              <a:rPr lang="en-US" b="1" dirty="0">
                <a:latin typeface="Arial Narrow" panose="020B0606020202030204" pitchFamily="34" charset="0"/>
              </a:rPr>
              <a:t>church</a:t>
            </a:r>
          </a:p>
          <a:p>
            <a:r>
              <a:rPr lang="en-US" dirty="0">
                <a:latin typeface="Arial Narrow" panose="020B0606020202030204" pitchFamily="34" charset="0"/>
              </a:rPr>
              <a:t>Heathen’s anger rose – God’s wrath answered …</a:t>
            </a:r>
          </a:p>
          <a:p>
            <a:r>
              <a:rPr lang="en-US" b="1" dirty="0">
                <a:latin typeface="Arial Narrow" panose="020B0606020202030204" pitchFamily="34" charset="0"/>
              </a:rPr>
              <a:t>Divine vengeance </a:t>
            </a:r>
            <a:r>
              <a:rPr lang="en-US" dirty="0">
                <a:latin typeface="Arial Narrow" panose="020B0606020202030204" pitchFamily="34" charset="0"/>
              </a:rPr>
              <a:t>on those who oppose Him …</a:t>
            </a:r>
          </a:p>
        </p:txBody>
      </p:sp>
      <p:sp>
        <p:nvSpPr>
          <p:cNvPr id="5" name="Title 1"/>
          <p:cNvSpPr>
            <a:spLocks noGrp="1"/>
          </p:cNvSpPr>
          <p:nvPr>
            <p:ph type="title"/>
          </p:nvPr>
        </p:nvSpPr>
        <p:spPr>
          <a:xfrm>
            <a:off x="457200" y="567779"/>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Defeat of Wicked Powers</a:t>
            </a:r>
          </a:p>
        </p:txBody>
      </p:sp>
      <p:sp>
        <p:nvSpPr>
          <p:cNvPr id="4" name="Rectangle 3">
            <a:extLst>
              <a:ext uri="{FF2B5EF4-FFF2-40B4-BE49-F238E27FC236}">
                <a16:creationId xmlns:a16="http://schemas.microsoft.com/office/drawing/2014/main" id="{E94B4616-CC23-4621-8970-18E9BA9232D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26439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5" end="5"/>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779"/>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Defeat of Wicked Powers</a:t>
            </a:r>
          </a:p>
        </p:txBody>
      </p:sp>
      <p:sp>
        <p:nvSpPr>
          <p:cNvPr id="3" name="Content Placeholder 2"/>
          <p:cNvSpPr>
            <a:spLocks noGrp="1"/>
          </p:cNvSpPr>
          <p:nvPr>
            <p:ph idx="1"/>
          </p:nvPr>
        </p:nvSpPr>
        <p:spPr>
          <a:xfrm>
            <a:off x="457200" y="1600200"/>
            <a:ext cx="8229600" cy="2135969"/>
          </a:xfrm>
          <a:solidFill>
            <a:schemeClr val="bg1"/>
          </a:solidFill>
          <a:ln w="38100">
            <a:solidFill>
              <a:schemeClr val="accent5">
                <a:lumMod val="50000"/>
              </a:schemeClr>
            </a:solidFill>
          </a:ln>
        </p:spPr>
        <p:txBody>
          <a:bodyPr>
            <a:spAutoFit/>
          </a:bodyPr>
          <a:lstStyle/>
          <a:p>
            <a:r>
              <a:rPr lang="en-US" dirty="0">
                <a:latin typeface="Arial Narrow" panose="020B0606020202030204" pitchFamily="34" charset="0"/>
              </a:rPr>
              <a:t>Simple message of the 24 elders. (verses 16-18)</a:t>
            </a:r>
          </a:p>
          <a:p>
            <a:pPr lvl="1"/>
            <a:r>
              <a:rPr lang="en-US" b="1" dirty="0">
                <a:latin typeface="Arial Narrow" panose="020B0606020202030204" pitchFamily="34" charset="0"/>
              </a:rPr>
              <a:t>God is in control! Verse 17</a:t>
            </a:r>
          </a:p>
          <a:p>
            <a:pPr lvl="1"/>
            <a:r>
              <a:rPr lang="en-US" b="1" dirty="0">
                <a:latin typeface="Arial Narrow" panose="020B0606020202030204" pitchFamily="34" charset="0"/>
              </a:rPr>
              <a:t>The time for God’s wrath is come. Verse 18</a:t>
            </a:r>
          </a:p>
          <a:p>
            <a:pPr lvl="1"/>
            <a:r>
              <a:rPr lang="en-US" b="1" dirty="0">
                <a:latin typeface="Arial Narrow" panose="020B0606020202030204" pitchFamily="34" charset="0"/>
              </a:rPr>
              <a:t>God will reward His people. Verse 18</a:t>
            </a:r>
          </a:p>
        </p:txBody>
      </p:sp>
      <p:sp>
        <p:nvSpPr>
          <p:cNvPr id="4" name="Rectangle 3">
            <a:extLst>
              <a:ext uri="{FF2B5EF4-FFF2-40B4-BE49-F238E27FC236}">
                <a16:creationId xmlns:a16="http://schemas.microsoft.com/office/drawing/2014/main" id="{302251B5-493F-40E9-B67A-A94821EFBB0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27204985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2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14278</TotalTime>
  <Words>1596</Words>
  <Application>Microsoft Office PowerPoint</Application>
  <PresentationFormat>On-screen Show (4:3)</PresentationFormat>
  <Paragraphs>217</Paragraphs>
  <Slides>31</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Arial</vt:lpstr>
      <vt:lpstr>Arial Narrow</vt:lpstr>
      <vt:lpstr>Calibri</vt:lpstr>
      <vt:lpstr>Corbel</vt:lpstr>
      <vt:lpstr>Times New Roman</vt:lpstr>
      <vt:lpstr>Wingdings</vt:lpstr>
      <vt:lpstr>1_Office Theme</vt:lpstr>
      <vt:lpstr>Depth</vt:lpstr>
      <vt:lpstr>2_Depth</vt:lpstr>
      <vt:lpstr>1_Depth</vt:lpstr>
      <vt:lpstr>2_Office Theme</vt:lpstr>
      <vt:lpstr>A Study Of  The Book Of Revelation</vt:lpstr>
      <vt:lpstr>Revelation 11:15</vt:lpstr>
      <vt:lpstr>Seventh Trumpet – Third Woe</vt:lpstr>
      <vt:lpstr>Revelation 11:16</vt:lpstr>
      <vt:lpstr>Revelation 11:17</vt:lpstr>
      <vt:lpstr>Revelation 11:18</vt:lpstr>
      <vt:lpstr>Defeat of Wicked Powers</vt:lpstr>
      <vt:lpstr>Defeat of Wicked Powers</vt:lpstr>
      <vt:lpstr>Defeat of Wicked Powers</vt:lpstr>
      <vt:lpstr>Defeat of Wicked Powers</vt:lpstr>
      <vt:lpstr>Revelation 11:19</vt:lpstr>
      <vt:lpstr>The Temple in Heaven</vt:lpstr>
      <vt:lpstr>PowerPoint Presentation</vt:lpstr>
      <vt:lpstr>PowerPoint Presentation</vt:lpstr>
      <vt:lpstr>Chapter 12</vt:lpstr>
      <vt:lpstr>Resources used:</vt:lpstr>
      <vt:lpstr>Revelation</vt:lpstr>
      <vt:lpstr>Revelation</vt:lpstr>
      <vt:lpstr>PowerPoint Presentation</vt:lpstr>
      <vt:lpstr>PowerPoint Presentation</vt:lpstr>
      <vt:lpstr>PowerPoint Presentation</vt:lpstr>
      <vt:lpstr>PowerPoint Presentation</vt:lpstr>
      <vt:lpstr>PowerPoint Presentation</vt:lpstr>
      <vt:lpstr>Book of Revelation: Chapter 12</vt:lpstr>
      <vt:lpstr>Deeper Spiritual Background</vt:lpstr>
      <vt:lpstr>Deeper Spiritual Background</vt:lpstr>
      <vt:lpstr>Deeper Spiritual Background</vt:lpstr>
      <vt:lpstr>Deeper Spiritual Background</vt:lpstr>
      <vt:lpstr>Deeper Spiritual Background</vt:lpstr>
      <vt:lpstr>Deeper Spiritual Background</vt:lpstr>
      <vt:lpstr>Deeper Spiritual Background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 (12-27-20)</dc:title>
  <dc:creator>Micky Galloway</dc:creator>
  <cp:lastModifiedBy>Richard Lidh</cp:lastModifiedBy>
  <cp:revision>66</cp:revision>
  <cp:lastPrinted>2020-12-28T20:59:21Z</cp:lastPrinted>
  <dcterms:created xsi:type="dcterms:W3CDTF">2020-11-28T21:57:31Z</dcterms:created>
  <dcterms:modified xsi:type="dcterms:W3CDTF">2020-12-28T20:59:23Z</dcterms:modified>
</cp:coreProperties>
</file>